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6"/>
  </p:notesMasterIdLst>
  <p:handoutMasterIdLst>
    <p:handoutMasterId r:id="rId37"/>
  </p:handoutMasterIdLst>
  <p:sldIdLst>
    <p:sldId id="44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59" d="100"/>
          <a:sy n="59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86E629-00A5-4B49-BA6F-EF65CA358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DEF33A-BBED-47C7-AF68-56AF6691B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7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3E7602D6-AD80-4DDA-A15C-B6B7CEC5A65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4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A3A478A-B933-4C15-9234-A7C5079B098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1306D821-FCD1-4D42-97CE-85AF97330EF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5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9CBCEE80-9001-4D0A-8BE9-9036F87B317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3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E247CBAE-9A5A-47BE-A220-4416C2C56BF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1038"/>
            <a:ext cx="4538662" cy="34036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Genus and species are the two names used to identify specific organisms in the binomial system of classification. Division is used for plants.</a:t>
            </a:r>
          </a:p>
        </p:txBody>
      </p:sp>
    </p:spTree>
    <p:extLst>
      <p:ext uri="{BB962C8B-B14F-4D97-AF65-F5344CB8AC3E}">
        <p14:creationId xmlns:p14="http://schemas.microsoft.com/office/powerpoint/2010/main" val="291424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C7648CD-F010-4B90-9E63-66C3AF5A97F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79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A3D258F-BF67-4F76-8E42-19CB7F8D39E0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622868C-3DB9-4C24-95C9-4687B44BCA9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4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1851DD2F-3AA5-4C7C-ACBB-612FA963767C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0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E6DCB3B-15D1-4B4F-A87E-68C2A4BDBE4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7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27A9F119-797B-4940-A8F7-312B153B537C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AC5F387-F357-4703-A5C9-F0F800D326FB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FB0939F4-3719-4C6C-AEEB-4CA13BF925E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8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17F4D78-F8C2-4C6F-A9CB-2F2B374F626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82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DB27107B-6669-4C5A-B878-34BFE282C56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99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6619750-C983-4B53-AE9E-D994E2010750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86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2578AAED-ACA8-4BB4-B3F5-AC22F4A0148D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Growth, with increases in size and number of cells, is part of development.</a:t>
            </a:r>
          </a:p>
          <a:p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Development involves many stages from conception until death.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B114AE70-4B8E-49F3-B134-B200E5C3D09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4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08D9A197-D705-4666-B324-435AA141015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61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F7B2074-6543-4246-8D90-E8AED9D58FC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87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70F3C9F-C5D3-4797-87FE-952218203FC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0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235D70AC-4CD5-423F-8BF1-E638A37B5A9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8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472876A-366B-45E4-9D9A-8581E201FC0B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88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CB6A0DE-53A6-48AD-95FB-BBC8D534F6A0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46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1F4643D-198F-42BF-AB7A-D474A9E3C6AC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1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B5031FB-901A-4F94-80A8-20BB3B71BFD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44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728170B-1475-43E8-B79E-ADF95B15C00D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14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0879560-23B1-451B-97A8-2795051D9F6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5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454F7EB-278A-44ED-996D-DDC09690ACE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0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52178D8-C592-4F5B-9B72-44FE7DD95EF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2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93002A0C-5ECF-4302-A18E-C2BBF4149C42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FB7DF1D1-AB76-49F7-90E0-8F82B21ECD9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5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F3378543-95E7-403A-84FA-C08A73308D5C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4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C39FB32-8485-45F6-ADB5-D1F5BB58EF8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3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622CEB7B-E2C9-44A1-9C2F-C45B9F3A728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652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17B49-DAAA-4F74-9F54-D5729D0462F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5112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6301E-CA8A-4012-8D9D-38F81F2DAF4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6662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4853F-3991-43A9-9178-B90E78FF30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323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4DE32-E4DB-4952-97A5-4BE2141B184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3717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23C56-E11D-4998-8B02-3DA5721797E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8231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36B6F-6A39-4A6C-B565-717E6D720CB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890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09028-3FE9-474C-B50D-E1DDDDA9E11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CC1F0-679D-4080-8E3B-D3C38210415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4301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C4B39-DFC0-4BB2-99CB-B8A17740AF2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6093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2ED50-D541-4C80-8D68-BD8093EB06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185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AC5D-2042-49CA-AFED-96EED77BC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2731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BA216D54-07C5-4601-AD91-B1A68C23D48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8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D:\chapter19\fig19_05_1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answersingenesis.org/creation/images/v25/i4/jellyfish_1.jpg&amp;imgrefurl=http://www.answersingenesis.org/creation/v25/i4/nobrain.asp&amp;h=228&amp;w=150&amp;sz=11&amp;hl=en&amp;start=16&amp;tbnid=-72dSqAv0dIUCM:&amp;tbnh=108&amp;tbnw=71&amp;prev=/images?q%3Djellyfish%26svnum%3D10%26hl%3Den%26lr%3D%26safe%3Dactive%26rls%3DGGIC,GGIC:2006-38,GGIC:en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google.com/imgres?imgurl=http://www.duewestcharter.bc.ca/images/Links/Sea%20Anemone.jpg&amp;imgrefurl=http://www.duewestcharter.bc.ca/Helpful%20Links.htm&amp;h=803&amp;w=1071&amp;sz=95&amp;hl=en&amp;start=15&amp;tbnid=u31TMeW8tnm4iM:&amp;tbnh=112&amp;tbnw=150&amp;prev=/images?q%3Dsea%2Banemone%26svnum%3D10%26hl%3Den%26lr%3D%26safe%3Dactive%26rls%3DGGIC,GGIC:2006-38,GGIC: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CA3EF4C-E7E9-4C83-B6AF-914559E2F05F}" type="slidenum">
              <a:rPr lang="en-US" altLang="en-US" sz="800">
                <a:solidFill>
                  <a:srgbClr val="FFFFFF"/>
                </a:solidFill>
                <a:latin typeface="Arial Black" panose="020B0A0402010202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6900"/>
            <a:ext cx="7962900" cy="16129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r>
              <a:rPr lang="en-US" altLang="en-US" sz="800" smtClean="0">
                <a:solidFill>
                  <a:srgbClr val="FFFFFF"/>
                </a:solidFill>
                <a:latin typeface="Arial Black" panose="020B0A04020102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6680273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1E8A354-789B-4237-AD8A-1B1CB902A014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172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Standardized Naming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914400"/>
            <a:ext cx="4267200" cy="525780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 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</a:t>
            </a:r>
            <a:endParaRPr lang="en-US" sz="320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FontTx/>
              <a:buChar char="•"/>
              <a:defRPr/>
            </a:pPr>
            <a:r>
              <a:rPr lang="en-US" sz="32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 species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or Greek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Italicized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print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Capitalize genus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but NOT species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Underline</a:t>
            </a:r>
            <a:r>
              <a:rPr lang="en-US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writing</a:t>
            </a:r>
          </a:p>
        </p:txBody>
      </p:sp>
      <p:pic>
        <p:nvPicPr>
          <p:cNvPr id="13317" name="Picture 4" descr="D:\chapter19\fig19_05_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838200"/>
            <a:ext cx="3124200" cy="5257800"/>
          </a:xfrm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791200" y="1219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Turdus migratorius</a:t>
            </a:r>
            <a:r>
              <a:rPr lang="en-US">
                <a:solidFill>
                  <a:srgbClr val="000000"/>
                </a:solidFill>
                <a:latin typeface="20th Century Font" pitchFamily="2" charset="0"/>
              </a:rPr>
              <a:t/>
            </a:r>
            <a:br>
              <a:rPr lang="en-US">
                <a:solidFill>
                  <a:srgbClr val="000000"/>
                </a:solidFill>
                <a:latin typeface="20th Century Font" pitchFamily="2" charset="0"/>
              </a:rPr>
            </a:br>
            <a:endParaRPr lang="en-US">
              <a:solidFill>
                <a:srgbClr val="000000"/>
              </a:solidFill>
              <a:latin typeface="20th Century Font" pitchFamily="2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096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American Robin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682949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7" grpId="0"/>
      <p:bldP spid="1310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12FBFC54-AFBD-4BB5-84AA-6F80B62F1FB1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</p:txBody>
      </p:sp>
      <p:pic>
        <p:nvPicPr>
          <p:cNvPr id="45064" name="Picture 8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5" r="1888"/>
          <a:stretch>
            <a:fillRect/>
          </a:stretch>
        </p:blipFill>
        <p:spPr bwMode="auto">
          <a:xfrm rot="-197007">
            <a:off x="304800" y="1143000"/>
            <a:ext cx="2943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r="35431"/>
          <a:stretch>
            <a:fillRect/>
          </a:stretch>
        </p:blipFill>
        <p:spPr bwMode="auto">
          <a:xfrm rot="193983">
            <a:off x="2971800" y="2286000"/>
            <a:ext cx="2863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4"/>
          <a:stretch>
            <a:fillRect/>
          </a:stretch>
        </p:blipFill>
        <p:spPr bwMode="auto">
          <a:xfrm rot="250095">
            <a:off x="5943600" y="1371600"/>
            <a:ext cx="2914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800" y="6248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Which TWO are more closely related?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7452109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BD17175C-CB3D-4253-A584-80878436F80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Groups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010400" cy="5029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a 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hierarchy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groups (taxa) from broadest to most specific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Domain, Kingdom, Phylum, Class, Order, Family, </a:t>
            </a:r>
            <a:r>
              <a:rPr lang="en-US" sz="32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Genus, species</a:t>
            </a:r>
            <a:endParaRPr lang="en-US" sz="3200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434613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1477EB6-F950-4E91-AF1F-4454584B558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347663"/>
          </a:xfr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Hierarchy-Taxonomic Groups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	Kingdom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Phylum</a:t>
            </a:r>
            <a:endParaRPr lang="en-US" altLang="en-US" sz="3200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Order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 Family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 Genus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	                  Species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352800" y="13716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BROADEST TAXON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>
            <a:off x="2286000" y="1600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solidFill>
                <a:srgbClr val="000000"/>
              </a:solidFill>
              <a:latin typeface="20th Century Font" pitchFamily="2" charset="0"/>
            </a:endParaRP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>
            <a:off x="6477000" y="533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>
              <a:solidFill>
                <a:srgbClr val="000000"/>
              </a:solidFill>
              <a:latin typeface="20th Century Font" pitchFamily="2" charset="0"/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162800" y="5257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Most Specific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893267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  <p:bldP spid="137222" grpId="0" animBg="1"/>
      <p:bldP spid="137223" grpId="0" animBg="1"/>
      <p:bldP spid="137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E5AE8F5-19FE-45D7-8831-822B17EB4D4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53200" y="0"/>
            <a:ext cx="25908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endParaRPr lang="en-US" sz="1600" b="0" smtClean="0"/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umb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ing</a:t>
            </a:r>
          </a:p>
          <a:p>
            <a:pPr eaLnBrk="1" hangingPunct="1">
              <a:defRPr/>
            </a:pP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hillip</a:t>
            </a:r>
          </a:p>
          <a:p>
            <a:pPr eaLnBrk="1" hangingPunct="1">
              <a:defRPr/>
            </a:pP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</a:t>
            </a:r>
          </a:p>
          <a:p>
            <a:pPr eaLnBrk="1" hangingPunct="1">
              <a:defRPr/>
            </a:pPr>
            <a:endParaRPr 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</a:t>
            </a:r>
          </a:p>
          <a:p>
            <a:pPr eaLnBrk="1" hangingPunct="1">
              <a:defRPr/>
            </a:pPr>
            <a:endParaRPr 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</a:t>
            </a:r>
          </a:p>
          <a:p>
            <a:pPr eaLnBrk="1" hangingPunct="1">
              <a:defRPr/>
            </a:pPr>
            <a:endParaRPr lang="en-US" sz="9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ooseberry</a:t>
            </a:r>
          </a:p>
          <a:p>
            <a:pPr eaLnBrk="1" hangingPunct="1">
              <a:defRPr/>
            </a:pPr>
            <a:endParaRPr lang="en-US" sz="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oup!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162548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AFE67A5E-1DCC-49F3-AC7C-431AC2575660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19459" name="Picture 2" descr="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10416"/>
          <a:stretch>
            <a:fillRect/>
          </a:stretch>
        </p:blipFill>
        <p:spPr bwMode="auto">
          <a:xfrm>
            <a:off x="990600" y="838200"/>
            <a:ext cx="72390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588467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B8F829A-AB05-4944-B2CC-23C994E29E87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162800" cy="5257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Broadest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, most inclusive taxon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Three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domains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Archaea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and Bacteria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unicellular prokaryotes (no nucleus or membrane-bound organelles)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Eukarya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more complex and have a nucleus and membrane-bound organelles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909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1F00F37-57E6-4F2A-97AE-DD40A0F518B1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solidFill>
                  <a:srgbClr val="663300"/>
                </a:solidFill>
                <a:latin typeface="Comic Sans MS" panose="030F0702030302020204" pitchFamily="66" charset="0"/>
              </a:rPr>
              <a:t>ARCHAEA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0104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Comic Sans MS" panose="030F0702030302020204" pitchFamily="66" charset="0"/>
              </a:rPr>
              <a:t>Kingdom - ARCHAEBACTERIA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Comic Sans MS" panose="030F0702030302020204" pitchFamily="66" charset="0"/>
              </a:rPr>
              <a:t>Probably the </a:t>
            </a: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800" baseline="30000" smtClean="0">
                <a:solidFill>
                  <a:srgbClr val="FF6600"/>
                </a:solidFill>
                <a:latin typeface="Comic Sans MS" panose="030F0702030302020204" pitchFamily="66" charset="0"/>
              </a:rPr>
              <a:t>st</a:t>
            </a: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 cells to evolve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Comic Sans MS" panose="030F0702030302020204" pitchFamily="66" charset="0"/>
              </a:rPr>
              <a:t>Live in </a:t>
            </a: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HARSH</a:t>
            </a:r>
            <a:r>
              <a:rPr lang="en-US" altLang="en-US" sz="2800" smtClean="0">
                <a:latin typeface="Comic Sans MS" panose="030F0702030302020204" pitchFamily="66" charset="0"/>
              </a:rPr>
              <a:t> environments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Comic Sans MS" panose="030F0702030302020204" pitchFamily="66" charset="0"/>
              </a:rPr>
              <a:t>Found in:</a:t>
            </a:r>
          </a:p>
          <a:p>
            <a:pPr lvl="1" eaLnBrk="1" hangingPunct="1">
              <a:buFontTx/>
              <a:buChar char="–"/>
            </a:pP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Sewage</a:t>
            </a:r>
            <a:r>
              <a:rPr lang="en-US" altLang="en-US" sz="2800" smtClean="0">
                <a:latin typeface="Comic Sans MS" panose="030F0702030302020204" pitchFamily="66" charset="0"/>
              </a:rPr>
              <a:t> Treatment Plants </a:t>
            </a:r>
            <a:r>
              <a:rPr lang="en-US" altLang="en-US" sz="2400" smtClean="0">
                <a:latin typeface="Comic Sans MS" panose="030F0702030302020204" pitchFamily="66" charset="0"/>
              </a:rPr>
              <a:t>(Methanogens)</a:t>
            </a:r>
          </a:p>
          <a:p>
            <a:pPr lvl="1" eaLnBrk="1" hangingPunct="1">
              <a:buFontTx/>
              <a:buChar char="–"/>
            </a:pP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Thermal</a:t>
            </a:r>
            <a:r>
              <a:rPr lang="en-US" altLang="en-US" sz="2800" smtClean="0">
                <a:latin typeface="Comic Sans MS" panose="030F0702030302020204" pitchFamily="66" charset="0"/>
              </a:rPr>
              <a:t> or Volcanic Vents </a:t>
            </a:r>
            <a:r>
              <a:rPr lang="en-US" altLang="en-US" sz="2400" smtClean="0">
                <a:latin typeface="Comic Sans MS" panose="030F0702030302020204" pitchFamily="66" charset="0"/>
              </a:rPr>
              <a:t>(</a:t>
            </a:r>
            <a:r>
              <a:rPr lang="en-US" altLang="en-US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Thermophiles</a:t>
            </a:r>
            <a:r>
              <a:rPr lang="en-US" altLang="en-US" sz="2400" smtClean="0"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FontTx/>
              <a:buChar char="–"/>
            </a:pPr>
            <a:r>
              <a:rPr lang="en-US" altLang="en-US" sz="2800" smtClean="0">
                <a:latin typeface="Comic Sans MS" panose="030F0702030302020204" pitchFamily="66" charset="0"/>
              </a:rPr>
              <a:t>Hot Springs or Geysers that are </a:t>
            </a: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acid</a:t>
            </a:r>
          </a:p>
          <a:p>
            <a:pPr lvl="1" eaLnBrk="1" hangingPunct="1">
              <a:buFontTx/>
              <a:buChar char="–"/>
            </a:pPr>
            <a:r>
              <a:rPr lang="en-US" altLang="en-US" sz="2800" smtClean="0">
                <a:latin typeface="Comic Sans MS" panose="030F0702030302020204" pitchFamily="66" charset="0"/>
              </a:rPr>
              <a:t>Very </a:t>
            </a:r>
            <a:r>
              <a:rPr lang="en-US" altLang="en-US" sz="2800" smtClean="0">
                <a:solidFill>
                  <a:srgbClr val="FF6600"/>
                </a:solidFill>
                <a:latin typeface="Comic Sans MS" panose="030F0702030302020204" pitchFamily="66" charset="0"/>
              </a:rPr>
              <a:t>salty water</a:t>
            </a:r>
            <a:r>
              <a:rPr lang="en-US" altLang="en-US" sz="2800" smtClean="0">
                <a:latin typeface="Comic Sans MS" panose="030F0702030302020204" pitchFamily="66" charset="0"/>
              </a:rPr>
              <a:t> (Dead Sea; Great Salt Lake) - </a:t>
            </a:r>
            <a:r>
              <a:rPr lang="en-US" altLang="en-US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Halophiles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1337047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AEDF0EC9-BB73-4387-9785-7CAE0ADFF5B5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12994" name="Picture 2" descr="Untitled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3200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ARCHAEAN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02868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5EC10529-B657-47CD-B7A5-51A7E9F92CFB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b="1" smtClean="0">
                <a:latin typeface="Comic Sans MS" panose="030F0702030302020204" pitchFamily="66" charset="0"/>
              </a:rPr>
              <a:t>BACTERIA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4648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Kingdom - EUBACTERIA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Some may cause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DISEASE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Found in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ALL HABITATS</a:t>
            </a:r>
            <a:r>
              <a:rPr lang="en-US" altLang="en-US" sz="3200" smtClean="0">
                <a:latin typeface="Comic Sans MS" panose="030F0702030302020204" pitchFamily="66" charset="0"/>
              </a:rPr>
              <a:t> except harsh ones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Important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decomposers</a:t>
            </a:r>
            <a:r>
              <a:rPr lang="en-US" altLang="en-US" sz="3200" smtClean="0">
                <a:latin typeface="Comic Sans MS" panose="030F0702030302020204" pitchFamily="66" charset="0"/>
              </a:rPr>
              <a:t> for environment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Commercially</a:t>
            </a:r>
            <a:r>
              <a:rPr lang="en-US" altLang="en-US" sz="3200" smtClean="0">
                <a:latin typeface="Comic Sans MS" panose="030F0702030302020204" pitchFamily="66" charset="0"/>
              </a:rPr>
              <a:t> important in making cottage cheese, yogurt, buttermilk, etc.</a:t>
            </a:r>
          </a:p>
          <a:p>
            <a:pPr eaLnBrk="1" hangingPunct="1">
              <a:buFontTx/>
              <a:buChar char="•"/>
            </a:pPr>
            <a:endParaRPr lang="en-US" altLang="en-US" sz="3200" smtClean="0">
              <a:latin typeface="Comic Sans MS" panose="030F0702030302020204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785558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0B36D5C8-639B-4714-8229-E75C2C2B5DD3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162800" cy="4572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are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 billion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known species of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5% of all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organisms that ever lived!!!!!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organisms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still being found and identified</a:t>
            </a:r>
          </a:p>
          <a:p>
            <a:pPr eaLnBrk="1" hangingPunct="1">
              <a:buFontTx/>
              <a:buChar char="•"/>
              <a:defRPr/>
            </a:pPr>
            <a:endParaRPr lang="en-US" sz="3600" b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 of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344713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FAAC3803-92DE-459F-808A-CF70F5CAABE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4579" name="Picture 2" descr="Untitled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371600" y="381000"/>
            <a:ext cx="6629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in the intestines of animals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05425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87494C73-702D-4C8B-8984-CD82D1CB8DC4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 Eukarya is Divided into Kingdoms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629400" cy="35814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Protista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(protozoans, algae…)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Fungi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(mushrooms, yeasts 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Plantae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plants)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Animalia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animals)  </a:t>
            </a:r>
            <a:endParaRPr lang="en-US" sz="34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</a:t>
            </a:r>
            <a:endParaRPr lang="en-US" sz="34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798607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5327B7E1-9E97-4553-9600-31532A935E19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Protista</a:t>
            </a:r>
          </a:p>
        </p:txBody>
      </p:sp>
      <p:pic>
        <p:nvPicPr>
          <p:cNvPr id="26628" name="Picture 4" descr="protist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3810000" cy="4495800"/>
          </a:xfrm>
          <a:noFill/>
        </p:spPr>
      </p:pic>
      <p:sp>
        <p:nvSpPr>
          <p:cNvPr id="157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295400"/>
            <a:ext cx="38862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are unicellular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multicellular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while others are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heterotrophic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Aquatic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8835917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5205D9E7-EF59-4555-8379-7507F9FFEB25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Fungi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3429000" cy="556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Multicellular,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except yeast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Absorptive heterotrophs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(digest food outside their body &amp; then absorb it)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chitin</a:t>
            </a:r>
          </a:p>
        </p:txBody>
      </p:sp>
      <p:pic>
        <p:nvPicPr>
          <p:cNvPr id="27653" name="Picture 4" descr="fu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4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3412499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3994895C-BD47-48B3-8297-2B8E8268CD06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161794" name="Picture 2" descr="0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6366" r="6250" b="1993"/>
          <a:stretch>
            <a:fillRect/>
          </a:stretch>
        </p:blipFill>
        <p:spPr bwMode="auto">
          <a:xfrm>
            <a:off x="5486400" y="1143000"/>
            <a:ext cx="327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36525" y="1074738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Plantae</a:t>
            </a:r>
          </a:p>
        </p:txBody>
      </p:sp>
      <p:pic>
        <p:nvPicPr>
          <p:cNvPr id="161799" name="Picture 7" descr="01_0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4429" r="68750"/>
          <a:stretch>
            <a:fillRect/>
          </a:stretch>
        </p:blipFill>
        <p:spPr>
          <a:xfrm>
            <a:off x="4648200" y="4724400"/>
            <a:ext cx="1524000" cy="1943100"/>
          </a:xfrm>
          <a:noFill/>
        </p:spPr>
      </p:pic>
      <p:sp>
        <p:nvSpPr>
          <p:cNvPr id="1618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4114800" cy="381000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Absorb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sunlight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make glucose – Photosynthesis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1066800" y="8382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7003989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4DD36048-1EF4-4D4D-9971-A28D0E661908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Animalia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42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Ingestive heterotrophs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(consume food &amp; digest it inside their bodies)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Feed on </a:t>
            </a: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plants</a:t>
            </a: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or </a:t>
            </a:r>
            <a:r>
              <a:rPr lang="en-US" sz="320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animals</a:t>
            </a:r>
          </a:p>
        </p:txBody>
      </p:sp>
      <p:pic>
        <p:nvPicPr>
          <p:cNvPr id="29701" name="Picture 4" descr="Untitled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>
            <a:fillRect/>
          </a:stretch>
        </p:blipFill>
        <p:spPr bwMode="auto">
          <a:xfrm>
            <a:off x="3810000" y="10668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1597252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D3610B8E-6848-4686-8615-36BBF374119C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195840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A2F9FC8-54BF-4BB3-82FF-821998835E8D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2771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40906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B35AA46-78AB-420C-A139-D7CFF6AC1D56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 for Modern Taxonomy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086600" cy="4648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structures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(same structure, different function)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embryo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Molecular Similarity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or </a:t>
            </a:r>
            <a:r>
              <a:rPr lang="en-US" sz="36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amino acid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sequence of Proteins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052510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A818D40A-D7ED-48EC-8A9F-EF44724BF217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4819" name="Picture 2" descr="Untitled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Structures (BONES in the FORELIMBS)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shows Similarities in mammals.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673370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095F95C-6FA0-4B85-8C58-356F888AF6A5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Classification?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467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the arrangement of organisms into orderly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based on their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similarities</a:t>
            </a:r>
          </a:p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is also known as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taxonomy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Taxonomists 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scientists that identify &amp; name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293961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9BA4634-A591-4717-8019-EDEC665DAD49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Similarities in Vertebrate Embryos</a:t>
            </a:r>
          </a:p>
        </p:txBody>
      </p:sp>
      <p:pic>
        <p:nvPicPr>
          <p:cNvPr id="35844" name="Picture 5" descr="L0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/>
          <a:stretch>
            <a:fillRect/>
          </a:stretch>
        </p:blipFill>
        <p:spPr bwMode="auto">
          <a:xfrm>
            <a:off x="2514600" y="1295400"/>
            <a:ext cx="4724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1044405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C44E09A2-CD0F-44EC-A906-BFD77BFA015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Cladogram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239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Diagram showing how organisms are related based on </a:t>
            </a: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shared, derived characteristics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such as feathers, hair, or scales</a:t>
            </a:r>
          </a:p>
        </p:txBody>
      </p:sp>
      <p:pic>
        <p:nvPicPr>
          <p:cNvPr id="55300" name="Picture 4" descr="cladogram_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858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82999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B959B10A-962F-49D6-A9B4-376E6A0707AE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37891" name="Picture 2" descr="fig19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0" y="4800600"/>
            <a:ext cx="3048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Primate Cladogram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497046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739E5FBE-BF66-47FB-B3A5-04EE03047AF0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Dichotomous Keying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934200" cy="51054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to identify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 given in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Read both characteristics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either go to another set of characteristics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identify the organism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8524211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9ED1ADD2-648F-4EA5-AE6A-BB79B7ABEA14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of Dichotomous Key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95400"/>
            <a:ext cx="55626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1a Tentacles present – Go to 2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1b Tentacles absent – Go to 4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2a Eight Tentacles – Octopus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2b More than 8 tentacles – 3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3a Tentacles hang down – go to 4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3b Tentacles upright–Sea Anemone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4a Balloon-shaped body–Jellyfish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4b Body NOT balloon-shaped - 5</a:t>
            </a:r>
          </a:p>
        </p:txBody>
      </p:sp>
      <p:pic>
        <p:nvPicPr>
          <p:cNvPr id="39941" name="Picture 8" descr="blue_ringed_octopus_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Sea%2520Anemo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27432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 descr="jellyfish_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587750"/>
            <a:ext cx="137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4852414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170877E2-3E26-40DF-BA53-E4725B0FD2A4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Benefits of Classifying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Accurately &amp; uniformly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names organisms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misnomers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such as starfish &amp; jellyfish that aren't really fish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Uses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language (Latin or some Greek)</a:t>
            </a: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all names </a:t>
            </a:r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3886200" y="4800600"/>
            <a:ext cx="23622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191000" y="5029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Sea”horse”??</a:t>
            </a:r>
          </a:p>
        </p:txBody>
      </p:sp>
      <p:pic>
        <p:nvPicPr>
          <p:cNvPr id="89096" name="Picture 8" descr="324734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3725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3" grpId="0" animBg="1"/>
      <p:bldP spid="890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B7AAB28C-701D-4921-8A1F-C5ED106A1A27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0001" r="9091" b="5714"/>
          <a:stretch>
            <a:fillRect/>
          </a:stretch>
        </p:blipFill>
        <p:spPr bwMode="auto">
          <a:xfrm>
            <a:off x="1371600" y="1371600"/>
            <a:ext cx="65532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Confusion in Using Different Languages for Names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62350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6D29E939-E4DD-49BC-93E6-44526F1E7C39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0146" r="8911" b="7246"/>
          <a:stretch>
            <a:fillRect/>
          </a:stretch>
        </p:blipFill>
        <p:spPr bwMode="auto">
          <a:xfrm>
            <a:off x="1371600" y="1676400"/>
            <a:ext cx="640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Names are Understood by all Taxonomists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336921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9CDDE043-6E0B-4DAC-8E6B-634323437A35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Taxonomists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4724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2000 years ago,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first taxonomist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 divided organisms into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plants &amp; animals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subdivided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them by their </a:t>
            </a:r>
            <a:r>
              <a:rPr lang="en-US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habitat</a:t>
            </a:r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---land, sea, or air dwellers </a:t>
            </a:r>
          </a:p>
        </p:txBody>
      </p:sp>
      <p:pic>
        <p:nvPicPr>
          <p:cNvPr id="9221" name="Picture 7" descr="aristo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3352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8512209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2FA46F25-BE59-4348-A256-4F89FD8DDECB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  <a:b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1707 – 1778</a:t>
            </a:r>
            <a:endParaRPr lang="en-US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35052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18th century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taxonomist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Classified organisms by their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structure</a:t>
            </a:r>
          </a:p>
          <a:p>
            <a:pPr eaLnBrk="1" hangingPunct="1">
              <a:buFontTx/>
              <a:buChar char="•"/>
            </a:pPr>
            <a:r>
              <a:rPr lang="en-US" altLang="en-US" sz="3200" smtClean="0">
                <a:latin typeface="Comic Sans MS" panose="030F0702030302020204" pitchFamily="66" charset="0"/>
              </a:rPr>
              <a:t>Developed </a:t>
            </a:r>
            <a:r>
              <a:rPr lang="en-US" altLang="en-US" sz="3200" smtClean="0">
                <a:solidFill>
                  <a:srgbClr val="FF6600"/>
                </a:solidFill>
                <a:latin typeface="Comic Sans MS" panose="030F0702030302020204" pitchFamily="66" charset="0"/>
              </a:rPr>
              <a:t>naming system</a:t>
            </a:r>
            <a:r>
              <a:rPr lang="en-US" altLang="en-US" sz="3200" smtClean="0">
                <a:latin typeface="Comic Sans MS" panose="030F0702030302020204" pitchFamily="66" charset="0"/>
              </a:rPr>
              <a:t> still used today</a:t>
            </a:r>
          </a:p>
          <a:p>
            <a:pPr eaLnBrk="1" hangingPunct="1"/>
            <a:endParaRPr lang="en-US" altLang="en-US" sz="3200" smtClean="0">
              <a:latin typeface="Comic Sans MS" panose="030F0702030302020204" pitchFamily="66" charset="0"/>
            </a:endParaRPr>
          </a:p>
        </p:txBody>
      </p:sp>
      <p:pic>
        <p:nvPicPr>
          <p:cNvPr id="11269" name="Picture 4" descr="linne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4145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5" descr="system_n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73">
            <a:off x="6477000" y="2971800"/>
            <a:ext cx="2128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006636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fld id="{EF6D43A0-E693-40FB-89CB-C3E6A15495D8}" type="slidenum">
              <a:rPr lang="en-US" altLang="en-US" sz="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010400" cy="4800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Called the </a:t>
            </a: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“Father of Taxonomy”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Developed the modern system of naming known as </a:t>
            </a: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Two-word</a:t>
            </a:r>
            <a:r>
              <a:rPr lang="en-US" sz="4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 (Genus &amp; species)</a:t>
            </a:r>
          </a:p>
          <a:p>
            <a:pPr eaLnBrk="1" hangingPunct="1">
              <a:defRPr/>
            </a:pPr>
            <a:endParaRPr lang="en-US" sz="2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9846699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theme/theme1.xml><?xml version="1.0" encoding="utf-8"?>
<a:theme xmlns:a="http://schemas.openxmlformats.org/drawingml/2006/main" name="dakota_hearts">
  <a:themeElements>
    <a:clrScheme name="dakota_hear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kota_hearts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20th Century Fo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20th Century Font" pitchFamily="2" charset="0"/>
          </a:defRPr>
        </a:defPPr>
      </a:lstStyle>
    </a:lnDef>
  </a:objectDefaults>
  <a:extraClrSchemeLst>
    <a:extraClrScheme>
      <a:clrScheme name="dakota_he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kota_he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kota_he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6688</TotalTime>
  <Words>821</Words>
  <Application>Microsoft Office PowerPoint</Application>
  <PresentationFormat>On-screen Show (4:3)</PresentationFormat>
  <Paragraphs>242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20th Century Font</vt:lpstr>
      <vt:lpstr>Arial</vt:lpstr>
      <vt:lpstr>Arial Black</vt:lpstr>
      <vt:lpstr>Comic Sans MS</vt:lpstr>
      <vt:lpstr>Impact</vt:lpstr>
      <vt:lpstr>Tahoma</vt:lpstr>
      <vt:lpstr>Times New Roman</vt:lpstr>
      <vt:lpstr>dakota_hearts</vt:lpstr>
      <vt:lpstr>Classification</vt:lpstr>
      <vt:lpstr>Species of Organisms</vt:lpstr>
      <vt:lpstr>What is Classification?</vt:lpstr>
      <vt:lpstr>Benefits of Classifying</vt:lpstr>
      <vt:lpstr>Confusion in Using Different Languages for Names</vt:lpstr>
      <vt:lpstr>Latin Names are Understood by all Taxonomists</vt:lpstr>
      <vt:lpstr>Early Taxonomists</vt:lpstr>
      <vt:lpstr>Carolus Linnaeus 1707 – 1778</vt:lpstr>
      <vt:lpstr>Carolus Linnaeus</vt:lpstr>
      <vt:lpstr>Standardized Naming</vt:lpstr>
      <vt:lpstr>Binomial Nomenclature</vt:lpstr>
      <vt:lpstr>Classification Groups</vt:lpstr>
      <vt:lpstr>Hierarchy-Taxonomic Groups </vt:lpstr>
      <vt:lpstr>PowerPoint Presentation</vt:lpstr>
      <vt:lpstr>PowerPoint Presentation</vt:lpstr>
      <vt:lpstr>Domains</vt:lpstr>
      <vt:lpstr>ARCHAEA</vt:lpstr>
      <vt:lpstr>PowerPoint Presentation</vt:lpstr>
      <vt:lpstr>BACTERIA</vt:lpstr>
      <vt:lpstr>PowerPoint Presentation</vt:lpstr>
      <vt:lpstr>Domain Eukarya is Divided into Kingdoms</vt:lpstr>
      <vt:lpstr>Protista</vt:lpstr>
      <vt:lpstr>Fungi</vt:lpstr>
      <vt:lpstr>Plantae</vt:lpstr>
      <vt:lpstr>Animalia</vt:lpstr>
      <vt:lpstr>PowerPoint Presentation</vt:lpstr>
      <vt:lpstr>PowerPoint Presentation</vt:lpstr>
      <vt:lpstr>Basis for Modern Taxonomy</vt:lpstr>
      <vt:lpstr>PowerPoint Presentation</vt:lpstr>
      <vt:lpstr>Similarities in Vertebrate Embryos</vt:lpstr>
      <vt:lpstr>Cladogram</vt:lpstr>
      <vt:lpstr>Primate Cladogram</vt:lpstr>
      <vt:lpstr>Dichotomous Keying</vt:lpstr>
      <vt:lpstr>Example of Dichotomous Key</vt:lpstr>
    </vt:vector>
  </TitlesOfParts>
  <Company>Kelso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15-1 The Puzzle of Life’s Diversity</dc:title>
  <dc:creator>Cheryl Massengale</dc:creator>
  <cp:lastModifiedBy>Timothy Wanninger</cp:lastModifiedBy>
  <cp:revision>106</cp:revision>
  <cp:lastPrinted>1601-01-01T00:00:00Z</cp:lastPrinted>
  <dcterms:created xsi:type="dcterms:W3CDTF">2002-04-09T04:19:25Z</dcterms:created>
  <dcterms:modified xsi:type="dcterms:W3CDTF">2016-12-07T17:11:03Z</dcterms:modified>
</cp:coreProperties>
</file>