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394C-E2BA-46A1-841B-EA74E6E37C0F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7FBA-F874-406D-A320-19E3FC49F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79BC8B-07C4-4D8D-B4BB-E3E8D88C870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710D97-F9DE-4006-A713-733A6B84C56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228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AC44E-638E-450E-96AF-565361C947B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1237" cy="342741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33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E7AB5-C13B-431A-A073-F8078F050EF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933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3DF57D-1DD1-4395-8FB9-8FE660773B8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217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CD4DDC-AB59-4D00-9301-91048880471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5253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0E71D2-278B-42AC-AD33-8487F60F84B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40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2C897-639A-4F6E-939C-4BE86762D7E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70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476C08-CC9A-4ED5-9B58-D8D006A6C14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413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19716-9A86-468E-82D5-815ACFEEFB9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7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4BB0EE-0970-41E3-9FD6-51136F88E42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319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1CED9-FE8C-4EF5-B89C-D9E4B3EE27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5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577D6-1BFE-4287-83F5-B57FBE17065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76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F09805-0E7E-4312-B8AD-D42D29AE605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781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EDD88-5783-473A-A600-C5EB87472D9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813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B1D5-67EF-4A31-A3EA-F5FEFE98E8A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08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5E73-405D-4707-84B6-E181EA0468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5D11-4EB3-4CB4-901E-61DCC9A4C0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5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442E-08EE-4100-BACB-EF31A2EFF5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2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5056-DD77-4A3E-A6B1-F3C23C7366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3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372B-2016-4199-86C8-3C7364F655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A228-CB4B-4445-9019-F11B358423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0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7969-66DD-4540-9CA9-D82371A5C7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3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5B1B-12B1-4478-BFAF-9D6F17523F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6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B3EB-B980-4495-AFD5-35F2EDB4F6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0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B2F3-22C2-45A8-A963-1D638B0606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88AB0-6E5F-4865-963B-DDEB2A4533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958A-8BE7-4442-B96B-00F59FAFA2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1297E-4438-405F-9C29-2761C4DD2E8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chromo%5b1%5d.jpg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uncoiled_chromatin%5b1%5d.jpg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Cell Cycle, DNA, and Protein Synthesis</a:t>
            </a:r>
          </a:p>
        </p:txBody>
      </p:sp>
      <p:pic>
        <p:nvPicPr>
          <p:cNvPr id="5124" name="Picture 4" descr="MCj043691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91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et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5037" r="64265" b="39735"/>
          <a:stretch>
            <a:fillRect/>
          </a:stretch>
        </p:blipFill>
        <p:spPr bwMode="auto">
          <a:xfrm>
            <a:off x="2057400" y="6096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3D358-F7E3-4FBA-82AA-3EDDD5A193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Compacting DNA into Chromosomes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30480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3600" b="1" dirty="0">
                <a:solidFill>
                  <a:schemeClr val="bg2"/>
                </a:solidFill>
                <a:latin typeface="Comic Sans MS" panose="030F0702030302020204" pitchFamily="66" charset="0"/>
              </a:rPr>
              <a:t>DNA is tightly coiled around</a:t>
            </a:r>
            <a:r>
              <a:rPr lang="en-US" altLang="en-US" sz="3600" b="1" dirty="0">
                <a:solidFill>
                  <a:srgbClr val="339966"/>
                </a:solidFill>
                <a:latin typeface="Comic Sans MS" panose="030F0702030302020204" pitchFamily="66" charset="0"/>
              </a:rPr>
              <a:t> proteins </a:t>
            </a:r>
            <a:r>
              <a:rPr lang="en-US" altLang="en-US" sz="3600" b="1" dirty="0" smtClean="0">
                <a:solidFill>
                  <a:srgbClr val="339966"/>
                </a:solidFill>
                <a:latin typeface="Comic Sans MS" panose="030F0702030302020204" pitchFamily="66" charset="0"/>
              </a:rPr>
              <a:t>called</a:t>
            </a:r>
            <a:endParaRPr lang="en-US" altLang="en-US" sz="3600" dirty="0"/>
          </a:p>
        </p:txBody>
      </p:sp>
      <p:pic>
        <p:nvPicPr>
          <p:cNvPr id="219142" name="Picture 6" descr="chrom1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5257800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84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2191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C8610-59F3-48D7-92CD-6E79E81B86A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in Dividing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 dirty="0">
                <a:solidFill>
                  <a:schemeClr val="bg2"/>
                </a:solidFill>
                <a:latin typeface="Comic Sans MS" panose="030F0702030302020204" pitchFamily="66" charset="0"/>
              </a:rPr>
              <a:t>Duplicated chromosomes are called </a:t>
            </a:r>
            <a:r>
              <a:rPr lang="en-US" altLang="en-US" sz="3600" b="1" dirty="0" smtClean="0">
                <a:solidFill>
                  <a:srgbClr val="339966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 dirty="0" smtClean="0">
              <a:solidFill>
                <a:srgbClr val="339966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Clr>
                <a:schemeClr val="bg2"/>
              </a:buClr>
              <a:buNone/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are </a:t>
            </a:r>
            <a:r>
              <a:rPr lang="en-US" altLang="en-US" sz="3600" b="1" dirty="0">
                <a:solidFill>
                  <a:schemeClr val="bg2"/>
                </a:solidFill>
                <a:latin typeface="Comic Sans MS" panose="030F0702030302020204" pitchFamily="66" charset="0"/>
              </a:rPr>
              <a:t>held together by </a:t>
            </a:r>
            <a:r>
              <a:rPr lang="en-US" altLang="en-US" sz="36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the</a:t>
            </a:r>
            <a:endParaRPr lang="en-US" altLang="en-US" sz="3600" b="1" dirty="0">
              <a:solidFill>
                <a:srgbClr val="339966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0" name="Picture 6" descr="Copy (3) of chromosom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90601"/>
            <a:ext cx="4800600" cy="5280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4038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Called Sister Chromatids</a:t>
            </a:r>
          </a:p>
        </p:txBody>
      </p:sp>
    </p:spTree>
    <p:extLst>
      <p:ext uri="{BB962C8B-B14F-4D97-AF65-F5344CB8AC3E}">
        <p14:creationId xmlns:p14="http://schemas.microsoft.com/office/powerpoint/2010/main" val="3751402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  <p:bldP spid="1884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F9153-CC66-47A4-934F-5BC5081529F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Karyotype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457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picture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of the chromosomes from a human cell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arranged in pairs by size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First 22 pairs are called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autosomes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Last pair are the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sex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XX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female or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XY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male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1556" name="Picture 4" descr="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334" r="16251" b="3334"/>
          <a:stretch>
            <a:fillRect/>
          </a:stretch>
        </p:blipFill>
        <p:spPr bwMode="auto">
          <a:xfrm>
            <a:off x="6248400" y="1219200"/>
            <a:ext cx="4186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939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5D61B3-A084-4DD7-913C-DF0A223F904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88771" name="Group 3"/>
          <p:cNvGrpSpPr>
            <a:grpSpLocks/>
          </p:cNvGrpSpPr>
          <p:nvPr/>
        </p:nvGrpSpPr>
        <p:grpSpPr bwMode="auto">
          <a:xfrm>
            <a:off x="1828800" y="1371600"/>
            <a:ext cx="8680450" cy="5226050"/>
            <a:chOff x="96" y="528"/>
            <a:chExt cx="5568" cy="3724"/>
          </a:xfrm>
        </p:grpSpPr>
        <p:pic>
          <p:nvPicPr>
            <p:cNvPr id="29704" name="Picture 4" descr="FG10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6" y="528"/>
              <a:ext cx="5568" cy="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1008" y="3666"/>
              <a:ext cx="11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88774" name="Text Box 6"/>
            <p:cNvSpPr txBox="1">
              <a:spLocks noChangeArrowheads="1"/>
            </p:cNvSpPr>
            <p:nvPr/>
          </p:nvSpPr>
          <p:spPr bwMode="auto">
            <a:xfrm>
              <a:off x="4560" y="3474"/>
              <a:ext cx="11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Boy or Girl?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7315200" y="41148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 - Chromosome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895600" y="60198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 - Chromosome</a:t>
            </a: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1524000" y="685801"/>
            <a:ext cx="891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Y Chromosome Decides</a:t>
            </a:r>
          </a:p>
        </p:txBody>
      </p:sp>
    </p:spTree>
    <p:extLst>
      <p:ext uri="{BB962C8B-B14F-4D97-AF65-F5344CB8AC3E}">
        <p14:creationId xmlns:p14="http://schemas.microsoft.com/office/powerpoint/2010/main" val="32916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utoUpdateAnimBg="0"/>
      <p:bldP spid="288776" grpId="0" autoUpdateAnimBg="0"/>
      <p:bldP spid="288778" grpId="0" autoUpdateAnimBg="0"/>
      <p:bldP spid="2887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Cell Cycle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We have learned that the basic unit of life is the </a:t>
            </a:r>
            <a:r>
              <a:rPr lang="en-US" altLang="en-US" b="1" dirty="0" smtClean="0"/>
              <a:t>cell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Like all living things, the cell goes through a cycle of </a:t>
            </a:r>
            <a:r>
              <a:rPr lang="en-US" altLang="en-US" b="1" dirty="0" smtClean="0"/>
              <a:t>growth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reproduction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sequence of growth and division of a cell is called the </a:t>
            </a:r>
            <a:r>
              <a:rPr lang="en-US" altLang="en-US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Most of the cell’s life is spent in the growth phase known </a:t>
            </a:r>
            <a:r>
              <a:rPr lang="en-US" altLang="en-US" dirty="0" smtClean="0"/>
              <a:t>as</a:t>
            </a:r>
            <a:endParaRPr lang="en-US" altLang="en-US" dirty="0" smtClean="0"/>
          </a:p>
        </p:txBody>
      </p:sp>
      <p:pic>
        <p:nvPicPr>
          <p:cNvPr id="31748" name="Picture 7" descr="Inter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806950"/>
            <a:ext cx="2590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u4fg2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001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1257300" y="2933700"/>
            <a:ext cx="6705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2400"/>
              <a:t>                      </a:t>
            </a:r>
            <a:r>
              <a:rPr lang="en-US" altLang="en-US" sz="2400" b="1"/>
              <a:t>The Cell Cycle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1600"/>
              <a:t>                              (see diagram on page 228)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0" y="187326"/>
            <a:ext cx="65532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                                  Chromosomes </a:t>
            </a:r>
            <a:r>
              <a:rPr lang="en-US" altLang="en-US" sz="1800" dirty="0">
                <a:solidFill>
                  <a:srgbClr val="000000"/>
                </a:solidFill>
              </a:rPr>
              <a:t>are not </a:t>
            </a:r>
            <a:r>
              <a:rPr lang="en-US" altLang="en-US" sz="1800" b="1" dirty="0">
                <a:solidFill>
                  <a:srgbClr val="000000"/>
                </a:solidFill>
              </a:rPr>
              <a:t>visible</a:t>
            </a:r>
            <a:r>
              <a:rPr lang="en-US" altLang="en-US" sz="1800" dirty="0">
                <a:solidFill>
                  <a:srgbClr val="000000"/>
                </a:solidFill>
              </a:rPr>
              <a:t> (chromatin)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Cell is rapidly </a:t>
            </a:r>
            <a:r>
              <a:rPr lang="en-US" altLang="en-US" sz="1800" b="1" dirty="0">
                <a:solidFill>
                  <a:srgbClr val="000000"/>
                </a:solidFill>
              </a:rPr>
              <a:t>growing </a:t>
            </a:r>
            <a:r>
              <a:rPr lang="en-US" altLang="en-US" sz="1800" dirty="0">
                <a:solidFill>
                  <a:srgbClr val="000000"/>
                </a:solidFill>
              </a:rPr>
              <a:t>and synthesizing</a:t>
            </a:r>
            <a:r>
              <a:rPr lang="en-US" altLang="en-US" sz="1800" b="1" dirty="0">
                <a:solidFill>
                  <a:srgbClr val="000000"/>
                </a:solidFill>
              </a:rPr>
              <a:t> proteins </a:t>
            </a:r>
            <a:r>
              <a:rPr lang="en-US" altLang="en-US" sz="1800" dirty="0">
                <a:solidFill>
                  <a:srgbClr val="000000"/>
                </a:solidFill>
              </a:rPr>
              <a:t>for daily functions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67600" y="5519738"/>
            <a:ext cx="3200400" cy="1338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                - </a:t>
            </a:r>
            <a:r>
              <a:rPr lang="en-US" altLang="en-US" sz="1800" b="1" dirty="0">
                <a:solidFill>
                  <a:srgbClr val="000000"/>
                </a:solidFill>
              </a:rPr>
              <a:t>Synthesis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Chromosomes are replicated to form a pair of </a:t>
            </a:r>
            <a:r>
              <a:rPr lang="en-US" altLang="en-US" sz="1800" b="1" dirty="0">
                <a:solidFill>
                  <a:srgbClr val="000000"/>
                </a:solidFill>
              </a:rPr>
              <a:t>sister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chromatids</a:t>
            </a:r>
            <a:r>
              <a:rPr lang="en-US" altLang="en-US" sz="1800" dirty="0">
                <a:solidFill>
                  <a:srgbClr val="000000"/>
                </a:solidFill>
              </a:rPr>
              <a:t> connected by a </a:t>
            </a:r>
            <a:r>
              <a:rPr lang="en-US" altLang="en-US" sz="1800" b="1" dirty="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28800" y="5486401"/>
            <a:ext cx="3200400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		- </a:t>
            </a:r>
            <a:r>
              <a:rPr lang="en-US" altLang="en-US" sz="1800" dirty="0">
                <a:solidFill>
                  <a:srgbClr val="000000"/>
                </a:solidFill>
              </a:rPr>
              <a:t>Cell is growing and producing proteins needed for </a:t>
            </a:r>
            <a:r>
              <a:rPr lang="en-US" altLang="en-US" sz="1800" b="1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0" y="1143001"/>
            <a:ext cx="2133600" cy="203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		Cell </a:t>
            </a:r>
            <a:r>
              <a:rPr lang="en-US" altLang="en-US" sz="1800" dirty="0">
                <a:solidFill>
                  <a:srgbClr val="000000"/>
                </a:solidFill>
              </a:rPr>
              <a:t>divides the nucleus followed by cytoplasm division (cytokinesis) resulting in two </a:t>
            </a:r>
            <a:r>
              <a:rPr lang="en-US" altLang="en-US" sz="1800" b="1" dirty="0">
                <a:solidFill>
                  <a:srgbClr val="000000"/>
                </a:solidFill>
              </a:rPr>
              <a:t>identical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daughter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924800" y="457200"/>
            <a:ext cx="76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8839200" y="4191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3581400" y="4495800"/>
            <a:ext cx="2819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4876800" y="2590800"/>
            <a:ext cx="1219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5" grpId="0" animBg="1"/>
      <p:bldP spid="4106" grpId="0" animBg="1"/>
      <p:bldP spid="4107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During mitosis,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 parent cell divides into </a:t>
            </a:r>
            <a:r>
              <a:rPr lang="en-US" altLang="en-US" b="1" dirty="0" smtClean="0"/>
              <a:t>      </a:t>
            </a:r>
            <a:r>
              <a:rPr lang="en-US" altLang="en-US" dirty="0" smtClean="0"/>
              <a:t>identical daughter cells.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 </a:t>
            </a:r>
            <a:r>
              <a:rPr lang="en-US" altLang="en-US" dirty="0" smtClean="0"/>
              <a:t>                     cells </a:t>
            </a:r>
            <a:r>
              <a:rPr lang="en-US" altLang="en-US" dirty="0" smtClean="0"/>
              <a:t>(cells other than the sex cells that make eggs and sperm) undergo </a:t>
            </a:r>
            <a:r>
              <a:rPr lang="en-US" altLang="en-US" b="1" dirty="0" smtClean="0"/>
              <a:t>mitosis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There </a:t>
            </a:r>
            <a:r>
              <a:rPr lang="en-US" altLang="en-US" dirty="0" smtClean="0"/>
              <a:t>are </a:t>
            </a:r>
            <a:r>
              <a:rPr lang="en-US" altLang="en-US" b="1" dirty="0" smtClean="0"/>
              <a:t>four</a:t>
            </a:r>
            <a:r>
              <a:rPr lang="en-US" altLang="en-US" dirty="0" smtClean="0"/>
              <a:t> phases of mitosis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3.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4.</a:t>
            </a:r>
            <a:endParaRPr lang="en-US" altLang="en-US" dirty="0" smtClean="0"/>
          </a:p>
        </p:txBody>
      </p:sp>
      <p:pic>
        <p:nvPicPr>
          <p:cNvPr id="8197" name="Picture 5" descr="Promet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767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Met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339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an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911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Telo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769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Prophase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5943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is the </a:t>
            </a:r>
            <a:r>
              <a:rPr lang="en-US" altLang="en-US" sz="2800" b="1" dirty="0" smtClean="0"/>
              <a:t>                                       </a:t>
            </a:r>
            <a:r>
              <a:rPr lang="en-US" altLang="en-US" sz="2800" dirty="0" smtClean="0"/>
              <a:t>phase </a:t>
            </a:r>
            <a:r>
              <a:rPr lang="en-US" altLang="en-US" sz="2800" dirty="0"/>
              <a:t>in mitosis.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1.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nuclear envelope 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2. </a:t>
            </a:r>
            <a:r>
              <a:rPr lang="en-US" altLang="en-US" sz="2800" dirty="0" smtClean="0"/>
              <a:t>Chromatin </a:t>
            </a:r>
            <a:r>
              <a:rPr lang="en-US" altLang="en-US" sz="2800" dirty="0"/>
              <a:t>coils to become visible </a:t>
            </a:r>
            <a:r>
              <a:rPr lang="en-US" altLang="en-US" sz="2800" b="1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3. The </a:t>
            </a:r>
            <a:r>
              <a:rPr lang="en-US" altLang="en-US" sz="2800" dirty="0"/>
              <a:t>two halves of the doubled structure are called </a:t>
            </a:r>
            <a:r>
              <a:rPr lang="en-US" altLang="en-US" sz="2800" b="1" dirty="0" smtClean="0"/>
              <a:t>sister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4. Sister </a:t>
            </a:r>
            <a:r>
              <a:rPr lang="en-US" altLang="en-US" sz="2800" dirty="0"/>
              <a:t>chromatids are </a:t>
            </a:r>
            <a:r>
              <a:rPr lang="en-US" altLang="en-US" sz="2800" dirty="0" smtClean="0"/>
              <a:t>held </a:t>
            </a:r>
            <a:r>
              <a:rPr lang="en-US" altLang="en-US" sz="2800" dirty="0"/>
              <a:t>together by a </a:t>
            </a:r>
            <a:r>
              <a:rPr lang="en-US" altLang="en-US" sz="2800" b="1" dirty="0"/>
              <a:t>centromere</a:t>
            </a:r>
            <a:r>
              <a:rPr lang="en-US" altLang="en-US" sz="2800" dirty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5. In </a:t>
            </a:r>
            <a:r>
              <a:rPr lang="en-US" altLang="en-US" sz="2800" dirty="0"/>
              <a:t>animal cells, the </a:t>
            </a:r>
            <a:r>
              <a:rPr lang="en-US" altLang="en-US" sz="2800" b="1" dirty="0"/>
              <a:t>centrioles</a:t>
            </a:r>
            <a:r>
              <a:rPr lang="en-US" altLang="en-US" sz="2800" dirty="0"/>
              <a:t> move to opposite ends of the cell and start to form </a:t>
            </a:r>
            <a:r>
              <a:rPr lang="en-US" altLang="en-US" sz="2800" b="1" dirty="0"/>
              <a:t>spindle fibers</a:t>
            </a:r>
            <a:endParaRPr lang="en-US" altLang="en-US" sz="2800" dirty="0"/>
          </a:p>
        </p:txBody>
      </p:sp>
      <p:pic>
        <p:nvPicPr>
          <p:cNvPr id="34820" name="Picture 4" descr="sister chromat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r="25000" b="35417"/>
          <a:stretch>
            <a:fillRect/>
          </a:stretch>
        </p:blipFill>
        <p:spPr bwMode="auto">
          <a:xfrm>
            <a:off x="8458200" y="304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31250"/>
          <a:stretch>
            <a:fillRect/>
          </a:stretch>
        </p:blipFill>
        <p:spPr bwMode="auto">
          <a:xfrm>
            <a:off x="7848600" y="2895600"/>
            <a:ext cx="26558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Metaphase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33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b="1" dirty="0"/>
              <a:t>second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shortest</a:t>
            </a:r>
            <a:r>
              <a:rPr lang="en-US" altLang="en-US" sz="2800" dirty="0"/>
              <a:t> phase in mitosis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b="1" dirty="0"/>
              <a:t>spindle</a:t>
            </a:r>
            <a:r>
              <a:rPr lang="en-US" altLang="en-US" sz="2800" dirty="0"/>
              <a:t> fibers attach to </a:t>
            </a:r>
            <a:r>
              <a:rPr lang="en-US" altLang="en-US" sz="2800" dirty="0" smtClean="0"/>
              <a:t>the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sister chromatids are then pulled to the </a:t>
            </a:r>
            <a:r>
              <a:rPr lang="en-US" altLang="en-US" sz="2800" b="1" dirty="0" smtClean="0"/>
              <a:t>                    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of the cell and line up on the midline or </a:t>
            </a:r>
            <a:r>
              <a:rPr lang="en-US" altLang="en-US" sz="2800" b="1" dirty="0" smtClean="0"/>
              <a:t>equator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One sister chromatid from each pair points to one </a:t>
            </a:r>
            <a:r>
              <a:rPr lang="en-US" altLang="en-US" sz="2800" b="1" dirty="0"/>
              <a:t>pole</a:t>
            </a:r>
            <a:r>
              <a:rPr lang="en-US" altLang="en-US" sz="2800" dirty="0"/>
              <a:t> while the other points to the </a:t>
            </a:r>
            <a:r>
              <a:rPr lang="en-US" altLang="en-US" sz="2800" b="1" dirty="0"/>
              <a:t>opposite</a:t>
            </a:r>
            <a:r>
              <a:rPr lang="en-US" altLang="en-US" sz="2800" dirty="0"/>
              <a:t> pole</a:t>
            </a:r>
          </a:p>
        </p:txBody>
      </p:sp>
      <p:pic>
        <p:nvPicPr>
          <p:cNvPr id="35844" name="Picture 4" descr="met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36932"/>
          <a:stretch>
            <a:fillRect/>
          </a:stretch>
        </p:blipFill>
        <p:spPr bwMode="auto">
          <a:xfrm>
            <a:off x="7467600" y="2057400"/>
            <a:ext cx="2832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A0204-4134-46B7-873D-4024AB00499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Spindle</a:t>
            </a:r>
          </a:p>
        </p:txBody>
      </p:sp>
      <p:pic>
        <p:nvPicPr>
          <p:cNvPr id="36868" name="Picture 7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1828800" y="914400"/>
            <a:ext cx="8686800" cy="548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785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A4DD2-2088-45DD-A2EC-7E552DBCA96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Division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All cells are derived from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New 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are produced for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growth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and to replace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en-US" sz="3600" b="1" dirty="0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 dirty="0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Differs 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in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prokaryotes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(bacteria) and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eukaryotes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protists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fungi, plants, &amp; animals)</a:t>
            </a:r>
          </a:p>
        </p:txBody>
      </p:sp>
    </p:spTree>
    <p:extLst>
      <p:ext uri="{BB962C8B-B14F-4D97-AF65-F5344CB8AC3E}">
        <p14:creationId xmlns:p14="http://schemas.microsoft.com/office/powerpoint/2010/main" val="901917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Anaphase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876800" cy="4525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centromeres</a:t>
            </a:r>
            <a:r>
              <a:rPr lang="en-US" altLang="en-US" dirty="0" smtClean="0"/>
              <a:t> split and the sister chromatids are pulled to </a:t>
            </a:r>
          </a:p>
        </p:txBody>
      </p:sp>
      <p:pic>
        <p:nvPicPr>
          <p:cNvPr id="38916" name="Picture 4" descr="an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8" b="22917"/>
          <a:stretch>
            <a:fillRect/>
          </a:stretch>
        </p:blipFill>
        <p:spPr bwMode="auto">
          <a:xfrm>
            <a:off x="7620001" y="1752600"/>
            <a:ext cx="2595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Telophase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5715000" cy="52578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Chromosomes uncoil</a:t>
            </a:r>
          </a:p>
          <a:p>
            <a:pPr eaLnBrk="1" hangingPunct="1"/>
            <a:r>
              <a:rPr lang="en-US" altLang="en-US" dirty="0" smtClean="0"/>
              <a:t>Spindle is 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Nuclear envelope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Cytokinesis begins</a:t>
            </a:r>
          </a:p>
        </p:txBody>
      </p:sp>
      <p:pic>
        <p:nvPicPr>
          <p:cNvPr id="39940" name="Picture 4" descr="tel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3" b="14583"/>
          <a:stretch>
            <a:fillRect/>
          </a:stretch>
        </p:blipFill>
        <p:spPr bwMode="auto">
          <a:xfrm>
            <a:off x="7848600" y="1447800"/>
            <a:ext cx="2154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3A81E-C2C6-43E5-9637-7F13ED6D300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3068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Cytokinesis</a:t>
            </a:r>
          </a:p>
        </p:txBody>
      </p:sp>
      <p:pic>
        <p:nvPicPr>
          <p:cNvPr id="173059" name="Picture 1027" descr="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828800" y="3352800"/>
            <a:ext cx="3962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1028" descr="11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5943601" y="3352800"/>
            <a:ext cx="4329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1981200" y="1219201"/>
            <a:ext cx="381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3600" dirty="0" smtClean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 </a:t>
            </a:r>
            <a:r>
              <a:rPr lang="en-US" altLang="en-US" sz="3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173062" name="Line 1030"/>
          <p:cNvSpPr>
            <a:spLocks noChangeShapeType="1"/>
          </p:cNvSpPr>
          <p:nvPr/>
        </p:nvSpPr>
        <p:spPr bwMode="auto">
          <a:xfrm flipH="1">
            <a:off x="32004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6400800" y="1447801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6096000" y="1371601"/>
            <a:ext cx="403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3600" dirty="0" smtClean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 </a:t>
            </a:r>
            <a:r>
              <a:rPr lang="en-US" altLang="en-US" sz="36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173065" name="Line 1033"/>
          <p:cNvSpPr>
            <a:spLocks noChangeShapeType="1"/>
          </p:cNvSpPr>
          <p:nvPr/>
        </p:nvSpPr>
        <p:spPr bwMode="auto">
          <a:xfrm flipH="1">
            <a:off x="69342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69" name="Line 1037"/>
          <p:cNvSpPr>
            <a:spLocks noChangeShapeType="1"/>
          </p:cNvSpPr>
          <p:nvPr/>
        </p:nvSpPr>
        <p:spPr bwMode="auto">
          <a:xfrm>
            <a:off x="36576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70" name="Line 1038"/>
          <p:cNvSpPr>
            <a:spLocks noChangeShapeType="1"/>
          </p:cNvSpPr>
          <p:nvPr/>
        </p:nvSpPr>
        <p:spPr bwMode="auto">
          <a:xfrm>
            <a:off x="79248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3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1" grpId="0" autoUpdateAnimBg="0"/>
      <p:bldP spid="17306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Cytokinesis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308487"/>
            <a:ext cx="6172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Cytoplasm</a:t>
            </a:r>
            <a:r>
              <a:rPr lang="en-US" altLang="en-US" dirty="0" smtClean="0"/>
              <a:t> is split forming two daughter cells each with its own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</a:t>
            </a:r>
            <a:r>
              <a:rPr lang="en-US" altLang="en-US" b="1" dirty="0" smtClean="0"/>
              <a:t>animals</a:t>
            </a:r>
            <a:r>
              <a:rPr lang="en-US" altLang="en-US" dirty="0" smtClean="0"/>
              <a:t>: a </a:t>
            </a: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is </a:t>
            </a:r>
            <a:r>
              <a:rPr lang="en-US" altLang="en-US" dirty="0" smtClean="0"/>
              <a:t>formed that </a:t>
            </a:r>
            <a:r>
              <a:rPr lang="en-US" altLang="en-US" b="1" dirty="0" smtClean="0"/>
              <a:t>pinches</a:t>
            </a:r>
            <a:r>
              <a:rPr lang="en-US" altLang="en-US" dirty="0" smtClean="0"/>
              <a:t> the two cells </a:t>
            </a:r>
            <a:r>
              <a:rPr lang="en-US" altLang="en-US" dirty="0" smtClean="0"/>
              <a:t>apart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In </a:t>
            </a:r>
            <a:r>
              <a:rPr lang="en-US" altLang="en-US" b="1" dirty="0" smtClean="0"/>
              <a:t>plants</a:t>
            </a:r>
            <a:r>
              <a:rPr lang="en-US" altLang="en-US" dirty="0" smtClean="0"/>
              <a:t>: a </a:t>
            </a:r>
            <a:r>
              <a:rPr lang="en-US" altLang="en-US" dirty="0" smtClean="0"/>
              <a:t>		forms the </a:t>
            </a:r>
            <a:r>
              <a:rPr lang="en-US" altLang="en-US" dirty="0" smtClean="0"/>
              <a:t>two new cells to start the formation of the </a:t>
            </a:r>
            <a:r>
              <a:rPr lang="en-US" altLang="en-US" b="1" dirty="0" smtClean="0"/>
              <a:t>cell wall</a:t>
            </a:r>
            <a:r>
              <a:rPr lang="en-US" altLang="en-US" dirty="0" smtClean="0"/>
              <a:t> (this does </a:t>
            </a:r>
            <a:r>
              <a:rPr lang="en-US" altLang="en-US" b="1" dirty="0" smtClean="0"/>
              <a:t>not</a:t>
            </a:r>
            <a:r>
              <a:rPr lang="en-US" altLang="en-US" dirty="0" smtClean="0"/>
              <a:t> occur in </a:t>
            </a:r>
            <a:r>
              <a:rPr lang="en-US" altLang="en-US" b="1" dirty="0" smtClean="0"/>
              <a:t>animal</a:t>
            </a:r>
            <a:r>
              <a:rPr lang="en-US" altLang="en-US" dirty="0" smtClean="0"/>
              <a:t> cells!)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43012" name="Picture 4" descr="tel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3" b="14583"/>
          <a:stretch>
            <a:fillRect/>
          </a:stretch>
        </p:blipFill>
        <p:spPr bwMode="auto">
          <a:xfrm>
            <a:off x="8229600" y="1447800"/>
            <a:ext cx="2154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7772400" y="5181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086600" y="60340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Cell Plate</a:t>
            </a:r>
          </a:p>
        </p:txBody>
      </p:sp>
    </p:spTree>
    <p:extLst>
      <p:ext uri="{BB962C8B-B14F-4D97-AF65-F5344CB8AC3E}">
        <p14:creationId xmlns:p14="http://schemas.microsoft.com/office/powerpoint/2010/main" val="4174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9" grpId="0" animBg="1"/>
      <p:bldP spid="368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7EB062-159E-4E13-A6AC-AB7CFDA902B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403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4822"/>
          <a:stretch>
            <a:fillRect/>
          </a:stretch>
        </p:blipFill>
        <p:spPr bwMode="auto">
          <a:xfrm>
            <a:off x="1752600" y="12192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Draw &amp; Learn these Stages</a:t>
            </a:r>
          </a:p>
        </p:txBody>
      </p:sp>
    </p:spTree>
    <p:extLst>
      <p:ext uri="{BB962C8B-B14F-4D97-AF65-F5344CB8AC3E}">
        <p14:creationId xmlns:p14="http://schemas.microsoft.com/office/powerpoint/2010/main" val="293472897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F7AE74-A852-4C36-9FEB-7F178E98CE3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608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075"/>
          <a:stretch>
            <a:fillRect/>
          </a:stretch>
        </p:blipFill>
        <p:spPr bwMode="auto">
          <a:xfrm>
            <a:off x="1752600" y="10668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Draw &amp; Learn these Stages</a:t>
            </a:r>
          </a:p>
        </p:txBody>
      </p:sp>
    </p:spTree>
    <p:extLst>
      <p:ext uri="{BB962C8B-B14F-4D97-AF65-F5344CB8AC3E}">
        <p14:creationId xmlns:p14="http://schemas.microsoft.com/office/powerpoint/2010/main" val="404632828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Name the Phase</a:t>
            </a:r>
          </a:p>
        </p:txBody>
      </p:sp>
      <p:pic>
        <p:nvPicPr>
          <p:cNvPr id="48131" name="Picture 6" descr="pr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1"/>
          <a:stretch>
            <a:fillRect/>
          </a:stretch>
        </p:blipFill>
        <p:spPr bwMode="auto">
          <a:xfrm>
            <a:off x="3276600" y="1752601"/>
            <a:ext cx="2895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metap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3110" b="13954"/>
          <a:stretch>
            <a:fillRect/>
          </a:stretch>
        </p:blipFill>
        <p:spPr bwMode="auto">
          <a:xfrm>
            <a:off x="1828800" y="4191001"/>
            <a:ext cx="20574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" descr="an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r="28964" b="13954"/>
          <a:stretch>
            <a:fillRect/>
          </a:stretch>
        </p:blipFill>
        <p:spPr bwMode="auto">
          <a:xfrm>
            <a:off x="8839200" y="1828801"/>
            <a:ext cx="1219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teloph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6402" b="13954"/>
          <a:stretch>
            <a:fillRect/>
          </a:stretch>
        </p:blipFill>
        <p:spPr bwMode="auto">
          <a:xfrm>
            <a:off x="5638800" y="4191001"/>
            <a:ext cx="2133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4" descr="onm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b="15961"/>
          <a:stretch>
            <a:fillRect/>
          </a:stretch>
        </p:blipFill>
        <p:spPr bwMode="auto">
          <a:xfrm>
            <a:off x="6477001" y="1676401"/>
            <a:ext cx="14271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6" descr="on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1"/>
          <a:stretch>
            <a:fillRect/>
          </a:stretch>
        </p:blipFill>
        <p:spPr bwMode="auto">
          <a:xfrm>
            <a:off x="7924801" y="3962401"/>
            <a:ext cx="24733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8" descr="onte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3" b="15961"/>
          <a:stretch>
            <a:fillRect/>
          </a:stretch>
        </p:blipFill>
        <p:spPr bwMode="auto">
          <a:xfrm>
            <a:off x="4114801" y="3886201"/>
            <a:ext cx="13319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0" descr="onp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3" b="20200"/>
          <a:stretch>
            <a:fillRect/>
          </a:stretch>
        </p:blipFill>
        <p:spPr bwMode="auto">
          <a:xfrm>
            <a:off x="1752601" y="1524001"/>
            <a:ext cx="13319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C0F8CD-D126-4F0C-80E8-6A14D324B9C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50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019300" y="-115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Identify the Stages</a:t>
            </a:r>
          </a:p>
        </p:txBody>
      </p:sp>
      <p:pic>
        <p:nvPicPr>
          <p:cNvPr id="215045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38200"/>
            <a:ext cx="8839200" cy="5334000"/>
          </a:xfrm>
        </p:spPr>
      </p:pic>
      <p:sp>
        <p:nvSpPr>
          <p:cNvPr id="215046" name="Text Box 1030"/>
          <p:cNvSpPr txBox="1">
            <a:spLocks noChangeArrowheads="1"/>
          </p:cNvSpPr>
          <p:nvPr/>
        </p:nvSpPr>
        <p:spPr bwMode="auto">
          <a:xfrm>
            <a:off x="2209800" y="2286000"/>
            <a:ext cx="7848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Early, Middle, &amp; Late Prophase </a:t>
            </a:r>
          </a:p>
        </p:txBody>
      </p:sp>
      <p:sp>
        <p:nvSpPr>
          <p:cNvPr id="215047" name="Text Box 1031"/>
          <p:cNvSpPr txBox="1">
            <a:spLocks noChangeArrowheads="1"/>
          </p:cNvSpPr>
          <p:nvPr/>
        </p:nvSpPr>
        <p:spPr bwMode="auto">
          <a:xfrm>
            <a:off x="1905000" y="4343400"/>
            <a:ext cx="2286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Late Prophase</a:t>
            </a:r>
          </a:p>
        </p:txBody>
      </p:sp>
      <p:sp>
        <p:nvSpPr>
          <p:cNvPr id="215048" name="Text Box 1032"/>
          <p:cNvSpPr txBox="1">
            <a:spLocks noChangeArrowheads="1"/>
          </p:cNvSpPr>
          <p:nvPr/>
        </p:nvSpPr>
        <p:spPr bwMode="auto">
          <a:xfrm>
            <a:off x="4572000" y="4191000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Metaphase</a:t>
            </a:r>
          </a:p>
        </p:txBody>
      </p:sp>
      <p:sp>
        <p:nvSpPr>
          <p:cNvPr id="215049" name="Text Box 1033"/>
          <p:cNvSpPr txBox="1">
            <a:spLocks noChangeArrowheads="1"/>
          </p:cNvSpPr>
          <p:nvPr/>
        </p:nvSpPr>
        <p:spPr bwMode="auto">
          <a:xfrm>
            <a:off x="7772400" y="4191000"/>
            <a:ext cx="2514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Anaphase</a:t>
            </a:r>
          </a:p>
        </p:txBody>
      </p:sp>
      <p:sp>
        <p:nvSpPr>
          <p:cNvPr id="215050" name="Text Box 1034"/>
          <p:cNvSpPr txBox="1">
            <a:spLocks noChangeArrowheads="1"/>
          </p:cNvSpPr>
          <p:nvPr/>
        </p:nvSpPr>
        <p:spPr bwMode="auto">
          <a:xfrm>
            <a:off x="1905000" y="6172200"/>
            <a:ext cx="2362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Late Anaphase</a:t>
            </a:r>
          </a:p>
        </p:txBody>
      </p:sp>
      <p:sp>
        <p:nvSpPr>
          <p:cNvPr id="215051" name="Text Box 1035"/>
          <p:cNvSpPr txBox="1">
            <a:spLocks noChangeArrowheads="1"/>
          </p:cNvSpPr>
          <p:nvPr/>
        </p:nvSpPr>
        <p:spPr bwMode="auto">
          <a:xfrm>
            <a:off x="4572000" y="6172200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Telophase</a:t>
            </a:r>
          </a:p>
        </p:txBody>
      </p:sp>
      <p:sp>
        <p:nvSpPr>
          <p:cNvPr id="215052" name="Text Box 1036"/>
          <p:cNvSpPr txBox="1">
            <a:spLocks noChangeArrowheads="1"/>
          </p:cNvSpPr>
          <p:nvPr/>
        </p:nvSpPr>
        <p:spPr bwMode="auto">
          <a:xfrm>
            <a:off x="7848600" y="6035676"/>
            <a:ext cx="2514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Telophase &amp; Cytokinesis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00600" y="11430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3124201"/>
            <a:ext cx="30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810000" y="3429001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886200" y="32766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58000" y="31242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153400" y="3124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038600" y="51816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162800" y="5029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8077200" y="5029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660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5" grpId="0" autoUpdateAnimBg="0"/>
      <p:bldP spid="215046" grpId="0" animBg="1" autoUpdateAnimBg="0"/>
      <p:bldP spid="215047" grpId="0" animBg="1" autoUpdateAnimBg="0"/>
      <p:bldP spid="215048" grpId="0" animBg="1" autoUpdateAnimBg="0"/>
      <p:bldP spid="215049" grpId="0" animBg="1" autoUpdateAnimBg="0"/>
      <p:bldP spid="215050" grpId="0" animBg="1" autoUpdateAnimBg="0"/>
      <p:bldP spid="215051" grpId="0" animBg="1" autoUpdateAnimBg="0"/>
      <p:bldP spid="215052" grpId="0" animBg="1" autoUpdateAnimBg="0"/>
      <p:bldP spid="147460" grpId="0" autoUpdateAnimBg="0"/>
      <p:bldP spid="147463" grpId="0" autoUpdateAnimBg="0"/>
      <p:bldP spid="147465" grpId="0" autoUpdateAnimBg="0"/>
      <p:bldP spid="147466" grpId="0" autoUpdateAnimBg="0"/>
      <p:bldP spid="147467" grpId="0" autoUpdateAnimBg="0"/>
      <p:bldP spid="147468" grpId="0" autoUpdateAnimBg="0"/>
      <p:bldP spid="14746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Controlling the Cell Cycle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cell cycle is driven by a </a:t>
            </a:r>
            <a:r>
              <a:rPr lang="en-US" altLang="en-US" sz="2800" b="1" dirty="0"/>
              <a:t>chemical control system</a:t>
            </a:r>
            <a:r>
              <a:rPr lang="en-US" altLang="en-US" sz="2800" dirty="0"/>
              <a:t> telling the cell when to turn on and off cell division</a:t>
            </a:r>
          </a:p>
          <a:p>
            <a:pPr lvl="1" eaLnBrk="1" hangingPunct="1"/>
            <a:r>
              <a:rPr lang="en-US" altLang="en-US" sz="2400" b="1" dirty="0"/>
              <a:t>Internal</a:t>
            </a:r>
            <a:r>
              <a:rPr lang="en-US" altLang="en-US" sz="2400" dirty="0"/>
              <a:t> signals – cell senses the presence of </a:t>
            </a:r>
            <a:r>
              <a:rPr lang="en-US" altLang="en-US" sz="2400" b="1" dirty="0"/>
              <a:t>enzymes</a:t>
            </a:r>
            <a:r>
              <a:rPr lang="en-US" altLang="en-US" sz="2400" dirty="0"/>
              <a:t> produced within the cell</a:t>
            </a:r>
          </a:p>
          <a:p>
            <a:pPr lvl="1" eaLnBrk="1" hangingPunct="1"/>
            <a:r>
              <a:rPr lang="en-US" altLang="en-US" sz="2400" b="1" dirty="0"/>
              <a:t>External</a:t>
            </a:r>
            <a:r>
              <a:rPr lang="en-US" altLang="en-US" sz="2400" dirty="0"/>
              <a:t> signals – cell senses the presence of chemicals (such as </a:t>
            </a:r>
            <a:r>
              <a:rPr lang="en-US" altLang="en-US" sz="2400" b="1" dirty="0"/>
              <a:t>growth factors</a:t>
            </a:r>
            <a:r>
              <a:rPr lang="en-US" altLang="en-US" sz="2400" dirty="0"/>
              <a:t>) produced by other </a:t>
            </a:r>
            <a:r>
              <a:rPr lang="en-US" altLang="en-US" sz="2400" b="1" dirty="0"/>
              <a:t>specialized cells</a:t>
            </a:r>
          </a:p>
          <a:p>
            <a:pPr eaLnBrk="1" hangingPunct="1"/>
            <a:r>
              <a:rPr lang="en-US" altLang="en-US" sz="2800" dirty="0"/>
              <a:t>Cells also respond to </a:t>
            </a:r>
            <a:r>
              <a:rPr lang="en-US" altLang="en-US" sz="2800" b="1" dirty="0"/>
              <a:t>physical</a:t>
            </a:r>
            <a:r>
              <a:rPr lang="en-US" altLang="en-US" sz="2800" dirty="0"/>
              <a:t> signals</a:t>
            </a:r>
          </a:p>
          <a:p>
            <a:pPr lvl="1" eaLnBrk="1" hangingPunct="1"/>
            <a:r>
              <a:rPr lang="en-US" altLang="en-US" sz="2400" dirty="0"/>
              <a:t>When cells </a:t>
            </a:r>
            <a:r>
              <a:rPr lang="en-US" altLang="en-US" sz="2400" dirty="0" smtClean="0"/>
              <a:t>are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division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turned </a:t>
            </a:r>
            <a:r>
              <a:rPr lang="en-US" altLang="en-US" sz="2400" b="1" dirty="0"/>
              <a:t>off</a:t>
            </a:r>
          </a:p>
          <a:p>
            <a:pPr lvl="1" eaLnBrk="1" hangingPunct="1"/>
            <a:r>
              <a:rPr lang="en-US" altLang="en-US" sz="2400" dirty="0"/>
              <a:t>When cells are </a:t>
            </a:r>
            <a:r>
              <a:rPr lang="en-US" altLang="en-US" sz="2400" b="1" dirty="0"/>
              <a:t>not in contact</a:t>
            </a:r>
            <a:r>
              <a:rPr lang="en-US" altLang="en-US" sz="2400" dirty="0"/>
              <a:t> with other cells, </a:t>
            </a:r>
            <a:br>
              <a:rPr lang="en-US" altLang="en-US" sz="2400" dirty="0"/>
            </a:br>
            <a:r>
              <a:rPr lang="en-US" altLang="en-US" sz="2400" dirty="0"/>
              <a:t>division is turned </a:t>
            </a:r>
            <a:r>
              <a:rPr lang="en-US" altLang="en-US" sz="2400" b="1" dirty="0"/>
              <a:t>on</a:t>
            </a:r>
          </a:p>
        </p:txBody>
      </p:sp>
      <p:pic>
        <p:nvPicPr>
          <p:cNvPr id="51204" name="Picture 5" descr="MCj043254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4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Controlling the Cell Cycle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cycle control system is regulated at </a:t>
            </a:r>
            <a:br>
              <a:rPr lang="en-US" altLang="en-US" sz="2800" dirty="0"/>
            </a:br>
            <a:r>
              <a:rPr lang="en-US" altLang="en-US" sz="2800" dirty="0"/>
              <a:t>certain </a:t>
            </a:r>
            <a:r>
              <a:rPr lang="en-US" altLang="en-US" sz="2800" b="1" dirty="0"/>
              <a:t>checkpoints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At each checkpoint, the cell decides if it should go on with division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G1 – makes sure conditions are </a:t>
            </a:r>
            <a:r>
              <a:rPr lang="en-US" altLang="en-US" sz="2400" b="1" dirty="0"/>
              <a:t>favorable</a:t>
            </a:r>
            <a:r>
              <a:rPr lang="en-US" altLang="en-US" sz="2400" dirty="0"/>
              <a:t> and cell is </a:t>
            </a:r>
            <a:r>
              <a:rPr lang="en-US" altLang="en-US" sz="2400" b="1" dirty="0"/>
              <a:t>big enough</a:t>
            </a:r>
            <a:r>
              <a:rPr lang="en-US" altLang="en-US" sz="2400" dirty="0"/>
              <a:t> for division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G2 – cell checks for any </a:t>
            </a:r>
            <a:r>
              <a:rPr lang="en-US" altLang="en-US" sz="2400" b="1" dirty="0"/>
              <a:t>mistakes</a:t>
            </a:r>
            <a:r>
              <a:rPr lang="en-US" altLang="en-US" sz="2400" dirty="0"/>
              <a:t> 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Mitosis </a:t>
            </a:r>
            <a:r>
              <a:rPr lang="en-US" altLang="en-US" sz="2400" dirty="0"/>
              <a:t>– cell makes sure </a:t>
            </a:r>
            <a:r>
              <a:rPr lang="en-US" altLang="en-US" sz="2400" b="1" dirty="0"/>
              <a:t>chromosomes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spindle</a:t>
            </a:r>
            <a:r>
              <a:rPr lang="en-US" altLang="en-US" sz="2400" dirty="0"/>
              <a:t> are arranged properly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Specific </a:t>
            </a:r>
            <a:r>
              <a:rPr lang="en-US" altLang="en-US" sz="2800" b="1" dirty="0"/>
              <a:t>stimuli</a:t>
            </a:r>
            <a:r>
              <a:rPr lang="en-US" altLang="en-US" sz="2800" dirty="0"/>
              <a:t> are required to initiate cell division. Cell division in most animal’s cells is in the “</a:t>
            </a:r>
            <a:r>
              <a:rPr lang="en-US" altLang="en-US" sz="2800" b="1" dirty="0"/>
              <a:t>off</a:t>
            </a:r>
            <a:r>
              <a:rPr lang="en-US" altLang="en-US" sz="2800" dirty="0"/>
              <a:t>” position when no stimulus is present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2355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0F528-7A45-491B-87AA-5A13B5FF7BA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Replication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must be copied or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replicated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before cell division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Each new cell will then have an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identical copy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of the DNA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62" name="Picture 6" descr="140px-Dna-split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838200"/>
            <a:ext cx="3263900" cy="548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Original DNA strand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31242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Two new, identical DNA strands</a:t>
            </a:r>
          </a:p>
        </p:txBody>
      </p:sp>
    </p:spTree>
    <p:extLst>
      <p:ext uri="{BB962C8B-B14F-4D97-AF65-F5344CB8AC3E}">
        <p14:creationId xmlns:p14="http://schemas.microsoft.com/office/powerpoint/2010/main" val="285463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3" grpId="0" autoUpdateAnimBg="0"/>
      <p:bldP spid="1946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Mitosis Out of Control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Cancer cells are an example of cells that </a:t>
            </a:r>
            <a:br>
              <a:rPr lang="en-US" altLang="en-US" sz="2800" dirty="0"/>
            </a:br>
            <a:r>
              <a:rPr lang="en-US" altLang="en-US" sz="2800" b="1" dirty="0"/>
              <a:t>do not listen</a:t>
            </a:r>
            <a:r>
              <a:rPr lang="en-US" altLang="en-US" sz="2800" dirty="0"/>
              <a:t> to the cell’s control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Cancer cells 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                       </a:t>
            </a:r>
            <a:r>
              <a:rPr lang="en-US" altLang="en-US" sz="2800" dirty="0" smtClean="0"/>
              <a:t>even </a:t>
            </a:r>
            <a:r>
              <a:rPr lang="en-US" altLang="en-US" sz="2800" dirty="0"/>
              <a:t>though </a:t>
            </a:r>
            <a:br>
              <a:rPr lang="en-US" altLang="en-US" sz="2800" dirty="0"/>
            </a:br>
            <a:r>
              <a:rPr lang="en-US" altLang="en-US" sz="2800" dirty="0"/>
              <a:t>they may be closely packed together or </a:t>
            </a:r>
            <a:br>
              <a:rPr lang="en-US" altLang="en-US" sz="2800" dirty="0"/>
            </a:br>
            <a:r>
              <a:rPr lang="en-US" altLang="en-US" sz="2800" dirty="0"/>
              <a:t>no growth factor is present.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Cancer begins as a </a:t>
            </a:r>
            <a:r>
              <a:rPr lang="en-US" altLang="en-US" sz="2800" b="1" dirty="0" smtClean="0"/>
              <a:t>__________________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cell is normally </a:t>
            </a:r>
            <a:r>
              <a:rPr lang="en-US" altLang="en-US" sz="2800" b="1" dirty="0"/>
              <a:t>found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destroyed</a:t>
            </a:r>
            <a:r>
              <a:rPr lang="en-US" altLang="en-US" sz="2800" dirty="0"/>
              <a:t> by the body’s immune system. If not, this cell could </a:t>
            </a:r>
            <a:r>
              <a:rPr lang="en-US" altLang="en-US" sz="2800" b="1" dirty="0"/>
              <a:t>divide</a:t>
            </a:r>
            <a:r>
              <a:rPr lang="en-US" altLang="en-US" sz="2800" dirty="0"/>
              <a:t> into a </a:t>
            </a:r>
            <a:r>
              <a:rPr lang="en-US" altLang="en-US" sz="2800" b="1" dirty="0"/>
              <a:t>mass</a:t>
            </a:r>
            <a:r>
              <a:rPr lang="en-US" altLang="en-US" sz="2800" dirty="0"/>
              <a:t> of identical daughter </a:t>
            </a:r>
            <a:r>
              <a:rPr lang="en-US" altLang="en-US" sz="2800" b="1" dirty="0"/>
              <a:t>cancer cells</a:t>
            </a:r>
            <a:r>
              <a:rPr lang="en-US" altLang="en-US" sz="2800" dirty="0"/>
              <a:t> that</a:t>
            </a:r>
            <a:r>
              <a:rPr lang="en-US" altLang="en-US" sz="2800" dirty="0" smtClean="0"/>
              <a:t>:</a:t>
            </a:r>
            <a:endParaRPr lang="en-US" altLang="en-US" sz="2800" dirty="0"/>
          </a:p>
        </p:txBody>
      </p:sp>
      <p:pic>
        <p:nvPicPr>
          <p:cNvPr id="53252" name="Picture 5" descr="Normal_cancer_cell_division_from_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7"/>
          <a:stretch>
            <a:fillRect/>
          </a:stretch>
        </p:blipFill>
        <p:spPr bwMode="auto">
          <a:xfrm>
            <a:off x="8075614" y="1219200"/>
            <a:ext cx="24399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					”</a:t>
            </a:r>
            <a:endParaRPr lang="en-US" dirty="0" smtClean="0"/>
          </a:p>
          <a:p>
            <a:pPr lvl="1"/>
            <a:r>
              <a:rPr lang="en-US" dirty="0" smtClean="0"/>
              <a:t>Basically break the cell membrane to release the contents.</a:t>
            </a:r>
          </a:p>
          <a:p>
            <a:pPr lvl="2"/>
            <a:r>
              <a:rPr lang="en-US" dirty="0" smtClean="0"/>
              <a:t>Nearby cells will clean up the remaining parts of the cell.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_________________  and </a:t>
            </a:r>
            <a:r>
              <a:rPr lang="en-US" dirty="0" smtClean="0"/>
              <a:t>Parkinson’s disease are associated with inappropriate apoptosis in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1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lose ability to control growth causing rapid uncontrolled mitosis. </a:t>
            </a:r>
          </a:p>
          <a:p>
            <a:endParaRPr lang="en-US" dirty="0"/>
          </a:p>
          <a:p>
            <a:r>
              <a:rPr lang="en-US" dirty="0" smtClean="0"/>
              <a:t>Tumors – mass </a:t>
            </a:r>
            <a:r>
              <a:rPr lang="en-US" dirty="0" smtClean="0"/>
              <a:t>of ce</a:t>
            </a:r>
            <a:r>
              <a:rPr lang="en-US" dirty="0" smtClean="0"/>
              <a:t>lls</a:t>
            </a:r>
            <a:endParaRPr lang="en-US" dirty="0" smtClean="0"/>
          </a:p>
          <a:p>
            <a:pPr lvl="1"/>
            <a:r>
              <a:rPr lang="en-US" dirty="0" smtClean="0"/>
              <a:t>                   does </a:t>
            </a:r>
            <a:r>
              <a:rPr lang="en-US" dirty="0" smtClean="0"/>
              <a:t>not spread to nearby tissue</a:t>
            </a:r>
          </a:p>
          <a:p>
            <a:pPr lvl="1"/>
            <a:r>
              <a:rPr lang="en-US" dirty="0" smtClean="0"/>
              <a:t>                   – </a:t>
            </a:r>
            <a:r>
              <a:rPr lang="en-US" dirty="0" smtClean="0"/>
              <a:t>Spreads to other tissues</a:t>
            </a:r>
          </a:p>
          <a:p>
            <a:pPr lvl="2"/>
            <a:r>
              <a:rPr lang="en-US" dirty="0" smtClean="0"/>
              <a:t>Absorb nutrients, block nerve connections, and prevent proper organ function.</a:t>
            </a:r>
          </a:p>
          <a:p>
            <a:pPr lvl="2"/>
            <a:endParaRPr lang="en-US" dirty="0"/>
          </a:p>
          <a:p>
            <a:r>
              <a:rPr lang="en-US" dirty="0" smtClean="0"/>
              <a:t>Often caused by defects in genes that regulate cell growth. </a:t>
            </a:r>
          </a:p>
          <a:p>
            <a:pPr lvl="1"/>
            <a:r>
              <a:rPr lang="en-US" dirty="0" smtClean="0"/>
              <a:t>Can be caused by smoking, radiation, viral infections, etc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82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Surgery- Cut out localized tumors (skin cancer)</a:t>
            </a:r>
          </a:p>
          <a:p>
            <a:endParaRPr lang="en-US" dirty="0"/>
          </a:p>
          <a:p>
            <a:r>
              <a:rPr lang="en-US" dirty="0" smtClean="0"/>
              <a:t>Chemotherapy – drugs that target fast growing cells </a:t>
            </a:r>
          </a:p>
          <a:p>
            <a:endParaRPr lang="en-US" dirty="0"/>
          </a:p>
          <a:p>
            <a:r>
              <a:rPr lang="en-US" dirty="0" smtClean="0"/>
              <a:t>Radiation therapy – targets the gap phase of cellular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28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75" y="-4326"/>
            <a:ext cx="5733535" cy="68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0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100,000,000,000,000 100 trillion cells</a:t>
            </a:r>
          </a:p>
          <a:p>
            <a:pPr lvl="1"/>
            <a:r>
              <a:rPr lang="en-US" dirty="0" smtClean="0"/>
              <a:t>Hundreds of unique types of functions in the human body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Stem cells </a:t>
            </a:r>
            <a:r>
              <a:rPr lang="en-US" dirty="0"/>
              <a:t>=</a:t>
            </a:r>
            <a:r>
              <a:rPr lang="en-US" dirty="0" smtClean="0"/>
              <a:t>                                      ( </a:t>
            </a:r>
            <a:r>
              <a:rPr lang="en-US" dirty="0" smtClean="0"/>
              <a:t>have the ability to be different types)</a:t>
            </a:r>
          </a:p>
          <a:p>
            <a:pPr lvl="1"/>
            <a:r>
              <a:rPr lang="en-US" dirty="0" smtClean="0"/>
              <a:t>                                  (</a:t>
            </a:r>
            <a:r>
              <a:rPr lang="en-US" dirty="0" smtClean="0"/>
              <a:t>embryonic stem cells ) can become any different type of tissue</a:t>
            </a:r>
          </a:p>
          <a:p>
            <a:pPr lvl="1"/>
            <a:r>
              <a:rPr lang="en-US" dirty="0" smtClean="0"/>
              <a:t>                                  (</a:t>
            </a:r>
            <a:r>
              <a:rPr lang="en-US" dirty="0" smtClean="0"/>
              <a:t>adult stem cells) can become more than one type of cell , but are limited to replacing the cells in the tissues they are found ( ex. Muscle, bone, brain)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8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– </a:t>
            </a:r>
            <a:r>
              <a:rPr lang="en-US" dirty="0" smtClean="0"/>
              <a:t>harvested directly from willing donor, few issues ethically.</a:t>
            </a:r>
          </a:p>
          <a:p>
            <a:endParaRPr lang="en-US" dirty="0"/>
          </a:p>
          <a:p>
            <a:r>
              <a:rPr lang="en-US" dirty="0" smtClean="0"/>
              <a:t>Embryonic stem cells –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Induced pluripotent stem cells – tailor specific treatments to a patient by converted a fibroblast to resemble embryonic stem cells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4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E9E9D-DA69-40F2-9625-AE4221ABAE5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Identical Daughter Cells</a:t>
            </a:r>
          </a:p>
        </p:txBody>
      </p:sp>
      <p:pic>
        <p:nvPicPr>
          <p:cNvPr id="2053" name="Picture 5" descr="slide0001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21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38400" y="52578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Parent Cell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67800" y="2971801"/>
            <a:ext cx="1600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Two identical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275357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  <p:bldP spid="20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73B42A-E342-4FFD-9E60-B93D6B98BF8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</a:t>
            </a:r>
          </a:p>
        </p:txBody>
      </p:sp>
      <p:pic>
        <p:nvPicPr>
          <p:cNvPr id="143363" name="chromo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0"/>
            <a:ext cx="2208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75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7FCA8-4D24-4A61-A616-4B09FA1B5C6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1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Prokaryotic Chromosome</a:t>
            </a:r>
          </a:p>
        </p:txBody>
      </p:sp>
      <p:sp>
        <p:nvSpPr>
          <p:cNvPr id="18125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40386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DNA of prokaryotes (bacteria) </a:t>
            </a: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is</a:t>
            </a:r>
            <a:endParaRPr lang="en-US" altLang="en-US" b="1" dirty="0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9" name="Picture 2061" descr="14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4648200" cy="472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57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1600200" y="76200"/>
            <a:ext cx="9067800" cy="29718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Do more chromosomes mean a more complex organism?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C4C599-E7FE-42E4-9B96-6131E5FFA6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895600"/>
            <a:ext cx="86344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4627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65F08-D194-4F6A-B05A-2DF05C428DF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Eukaryotic Chromosomes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All </a:t>
            </a:r>
            <a:r>
              <a:rPr lang="en-US" altLang="en-US" sz="36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          </a:t>
            </a: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store genetic information in chromosomes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Most eukaryotes have between </a:t>
            </a:r>
            <a:r>
              <a:rPr lang="en-US" alt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10 and 50 chromosomes</a:t>
            </a: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in their body cells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Human body cells</a:t>
            </a: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have </a:t>
            </a:r>
            <a:r>
              <a:rPr lang="en-US" alt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individual </a:t>
            </a: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</a:t>
            </a:r>
            <a:r>
              <a:rPr lang="en-US" alt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or 23 identical pairs</a:t>
            </a:r>
          </a:p>
        </p:txBody>
      </p:sp>
      <p:pic>
        <p:nvPicPr>
          <p:cNvPr id="149508" name="Picture 4" descr="1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 b="3334"/>
          <a:stretch>
            <a:fillRect/>
          </a:stretch>
        </p:blipFill>
        <p:spPr bwMode="auto">
          <a:xfrm>
            <a:off x="1524000" y="4895850"/>
            <a:ext cx="2590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2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2C24B-7B92-4693-A775-355D3FA9BFA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-211138"/>
            <a:ext cx="9067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Eukaryotic Chromosomes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4343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Each chromosome is composed of a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single,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tightly coiled </a:t>
            </a:r>
            <a:r>
              <a:rPr lang="en-US" altLang="en-US" sz="36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molecule</a:t>
            </a:r>
            <a:endParaRPr lang="en-US" alt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can’t be seen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when cells </a:t>
            </a:r>
            <a:r>
              <a:rPr lang="en-US" alt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aren’t dividing</a:t>
            </a:r>
            <a:r>
              <a:rPr lang="en-US" altLang="en-US" sz="3600" b="1" dirty="0">
                <a:solidFill>
                  <a:srgbClr val="7E54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alt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and are </a:t>
            </a:r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called</a:t>
            </a:r>
            <a:endParaRPr lang="en-US" altLang="en-US" sz="36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3605" name="uncoiled_chromati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4343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70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3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5"/>
                </p:tgtEl>
              </p:cMediaNode>
            </p:video>
          </p:childTnLst>
        </p:cTn>
      </p:par>
    </p:tnLst>
    <p:bldLst>
      <p:bldP spid="153602" grpId="0" autoUpdateAnimBg="0"/>
      <p:bldP spid="15360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927</Words>
  <Application>Microsoft Office PowerPoint</Application>
  <PresentationFormat>Widescreen</PresentationFormat>
  <Paragraphs>209</Paragraphs>
  <Slides>36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Eras Bold ITC</vt:lpstr>
      <vt:lpstr>Garamond</vt:lpstr>
      <vt:lpstr>Times New Roman</vt:lpstr>
      <vt:lpstr>Wingdings</vt:lpstr>
      <vt:lpstr>Default Design</vt:lpstr>
      <vt:lpstr>Cell Cycle, DNA, and Protein Synthesis</vt:lpstr>
      <vt:lpstr>Cell Division</vt:lpstr>
      <vt:lpstr>DNA Replication</vt:lpstr>
      <vt:lpstr>Identical Daughter Cells</vt:lpstr>
      <vt:lpstr>Chromosomes</vt:lpstr>
      <vt:lpstr>Prokaryotic Chromosome</vt:lpstr>
      <vt:lpstr>Do more chromosomes mean a more complex organism?</vt:lpstr>
      <vt:lpstr>Eukaryotic Chromosomes</vt:lpstr>
      <vt:lpstr>Eukaryotic Chromosomes</vt:lpstr>
      <vt:lpstr>Compacting DNA into Chromosomes</vt:lpstr>
      <vt:lpstr>Chromosomes in Dividing Cells</vt:lpstr>
      <vt:lpstr>Karyotype</vt:lpstr>
      <vt:lpstr>Boy or Girl?</vt:lpstr>
      <vt:lpstr>The Cell Cycle</vt:lpstr>
      <vt:lpstr>                      The Cell Cycle                               (see diagram on page 228)</vt:lpstr>
      <vt:lpstr>Mitosis</vt:lpstr>
      <vt:lpstr>Prophase</vt:lpstr>
      <vt:lpstr>Metaphase</vt:lpstr>
      <vt:lpstr>The Spindle</vt:lpstr>
      <vt:lpstr>Anaphase</vt:lpstr>
      <vt:lpstr>Telophase</vt:lpstr>
      <vt:lpstr>Cytokinesis</vt:lpstr>
      <vt:lpstr>Cytokinesis</vt:lpstr>
      <vt:lpstr>Draw &amp; Learn these Stages</vt:lpstr>
      <vt:lpstr>Draw &amp; Learn these Stages</vt:lpstr>
      <vt:lpstr>Name the Phase</vt:lpstr>
      <vt:lpstr>Identify the Stages</vt:lpstr>
      <vt:lpstr>Controlling the Cell Cycle</vt:lpstr>
      <vt:lpstr>Controlling the Cell Cycle</vt:lpstr>
      <vt:lpstr>Mitosis Out of Control</vt:lpstr>
      <vt:lpstr>Apoptosis</vt:lpstr>
      <vt:lpstr>Cancer</vt:lpstr>
      <vt:lpstr>Cancer Treatments</vt:lpstr>
      <vt:lpstr>PowerPoint Presentation</vt:lpstr>
      <vt:lpstr>Cell Differentiation</vt:lpstr>
      <vt:lpstr>Ethical Issues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Cycle, DNA, and Protein Synthesis</dc:title>
  <dc:creator>Timothy Wanninger</dc:creator>
  <cp:lastModifiedBy>Timothy Wanninger</cp:lastModifiedBy>
  <cp:revision>11</cp:revision>
  <dcterms:created xsi:type="dcterms:W3CDTF">2016-10-15T19:49:35Z</dcterms:created>
  <dcterms:modified xsi:type="dcterms:W3CDTF">2016-10-16T19:52:38Z</dcterms:modified>
</cp:coreProperties>
</file>