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88"/>
  </p:notesMasterIdLst>
  <p:handoutMasterIdLst>
    <p:handoutMasterId r:id="rId89"/>
  </p:handoutMasterIdLst>
  <p:sldIdLst>
    <p:sldId id="297" r:id="rId2"/>
    <p:sldId id="353" r:id="rId3"/>
    <p:sldId id="256" r:id="rId4"/>
    <p:sldId id="257" r:id="rId5"/>
    <p:sldId id="309" r:id="rId6"/>
    <p:sldId id="259" r:id="rId7"/>
    <p:sldId id="260" r:id="rId8"/>
    <p:sldId id="261" r:id="rId9"/>
    <p:sldId id="262" r:id="rId10"/>
    <p:sldId id="263" r:id="rId11"/>
    <p:sldId id="30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8" r:id="rId21"/>
    <p:sldId id="272" r:id="rId22"/>
    <p:sldId id="273" r:id="rId23"/>
    <p:sldId id="274" r:id="rId24"/>
    <p:sldId id="276" r:id="rId25"/>
    <p:sldId id="277" r:id="rId26"/>
    <p:sldId id="305" r:id="rId27"/>
    <p:sldId id="278" r:id="rId28"/>
    <p:sldId id="279" r:id="rId29"/>
    <p:sldId id="280" r:id="rId30"/>
    <p:sldId id="281" r:id="rId31"/>
    <p:sldId id="282" r:id="rId32"/>
    <p:sldId id="283" r:id="rId33"/>
    <p:sldId id="302" r:id="rId34"/>
    <p:sldId id="303" r:id="rId35"/>
    <p:sldId id="286" r:id="rId36"/>
    <p:sldId id="293" r:id="rId37"/>
    <p:sldId id="294" r:id="rId38"/>
    <p:sldId id="289" r:id="rId39"/>
    <p:sldId id="306" r:id="rId40"/>
    <p:sldId id="307" r:id="rId41"/>
    <p:sldId id="290" r:id="rId42"/>
    <p:sldId id="295" r:id="rId43"/>
    <p:sldId id="296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</p:sldIdLst>
  <p:sldSz cx="9144000" cy="6858000" type="screen4x3"/>
  <p:notesSz cx="6858000" cy="90773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005D"/>
    <a:srgbClr val="B50069"/>
    <a:srgbClr val="D93192"/>
    <a:srgbClr val="920053"/>
    <a:srgbClr val="7E0048"/>
    <a:srgbClr val="FFFF89"/>
    <a:srgbClr val="000000"/>
    <a:srgbClr val="F6B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0" autoAdjust="0"/>
    <p:restoredTop sz="90898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521200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129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3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48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5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76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68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0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6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5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9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49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48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13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17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45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90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54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87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72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84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53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5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55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86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2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00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262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5DBD6A-22C0-489C-BAAA-30AB4845137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7D6B1-32B1-4034-AF1D-EB136D7A90DA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31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51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365F1F-71D3-4E8B-A706-1A4FB6CFF56B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57E5ED-ED12-4714-BE5F-531181D2D3D9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52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4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4DF256-F537-4E03-A1AF-2732B4CBC48E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98AA64-AD6D-4F80-985B-F8206A0C5AD7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72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283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9BAB8-101B-4AA9-B7CA-50636D87328D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016B08-554C-463A-8E92-EACB3AD4D6E9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93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05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0C35B-F4ED-43BA-AC7C-1D9DCBC07CE3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585C7-8736-4D1B-9352-CDE824A67CB4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13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3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0FAEAE-0B06-422C-B15E-6958F004ACE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95E0C2-1A83-4402-9BCB-18C4BDA3CA9C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34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82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09F33-ACAE-473B-BB0C-C2C0133F4D4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83644-03DB-4DFA-B695-D1A05138621B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54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23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FC51A-A194-480A-81C7-98F551CF74D6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2EE0F2-5920-490F-8E05-FFB67360251A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75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448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90AE6E-A063-4DF6-B5A1-A5F0B1AE14F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957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2530D7-39D8-4FE3-9155-ECB2C17C72B0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95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3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3AA7D1-9603-47D7-BA1B-B30F80FAE02A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162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532473-3D40-48E9-B1A6-0782B9E06FE4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16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22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71A2F8-1B14-404F-BAB6-D0F4C97D071E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366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D351DC-FDF2-46B0-A7AD-3068D6ECD469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36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57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C821E-7CEE-44F7-84F6-07C0370264A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0798B7-E9F7-4378-8B7D-943191F593B0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57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43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B44694-6859-4121-9963-B4D77773D4F8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975CF-05B4-4AD7-B25B-798F81C5975F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77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133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AFFD65-9EBD-424C-B372-2BCC51D987F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6F308-C3E7-4F15-B461-31DD7B707FFD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98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946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334FD-A747-4FF3-90E7-0EBB2753D6FA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69506-4CF7-4627-958D-6CAF907991EB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18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088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C97733-9A28-4A88-8409-94557C528ACE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03E3AD-46B7-4BA2-AD01-474DEC323F37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39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01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75335-58D6-4EC9-ACDA-3C5B7DDFEAFF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595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D1AE1-1D78-4D5D-BE82-5B166FB09EC7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59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926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18B90-B71C-4AD4-8970-F1DBAA99F8A7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00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D3975C-CA92-4E68-9138-658AB9970354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280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666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F447A-7EBE-48E8-8D85-A581D3D08EA5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005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33770-A2CF-46E5-BB2F-29A5AB438C3D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00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487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BB114-003D-4F04-AC1C-ED3C128A7CB2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6467FC-A8B4-45D8-8EB0-6F91E95B6CCD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21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3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B2AE6-3F9E-42A1-AF11-B71C8FFBC4B4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414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AAEEDB-42DA-4397-84F3-CB0717B08AB9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41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941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7543F1-A1CD-461D-9A1A-3FCA40830740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619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E7987-FC9D-4D22-89E4-BF4C8CE2F83D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61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706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D812C0-6E6E-4CB6-AB16-50FE7AE8F42C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479DE-B50A-4A88-9DA2-BF02BC2AE33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82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20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9A4A1C-71EB-4759-8B1E-7B1D43D836F0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029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7DAB89-942F-43B8-BF48-7A860AF72AC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02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891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5DCBE0-B85A-48E7-8F2B-6DF7E073AD83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234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9A66B-0BB8-443D-9B6A-FC9618FB2A76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23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131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07A0BC-EB49-4874-BCCB-7FCF71D9B3CB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438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8B285C-6A8A-4222-A5A5-47333A393F33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43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856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657AE3-5E25-42C3-A0D7-42B4FC59FD93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643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A6400-8062-4E32-A098-889703E5EAA0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64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43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98E3-ABB1-4313-8F2D-2E7FB94026ED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848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1C64E2-C072-4F23-A4FA-BEA3D82B8F79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484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896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0F6EF2-6FA5-47D1-8EB7-7A6B1F5A605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053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9E326-886D-4E36-A17E-908CF85258D3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05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1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879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AE33C-9975-4277-B8CB-DE1A796F1C4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258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FBFB18-2330-4E40-A279-DCE4FB540F3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25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513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E4AC50-6506-4419-8A01-E502501C3F6B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4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EFFA3-BA03-42DD-AF02-4FA7B39F96A5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46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609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A3E60-F8BB-464D-A434-3A3729DEDFFE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AF0ADE-12DC-46D9-9C14-7F5C3E21C6C7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66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459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490C50-431D-4B62-82BF-F0F10111BED1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872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07FE8-0412-4328-8450-A69ED124CDB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87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03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429B60-220F-4AE6-BC2C-A5280026E0A6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077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547649-7CA6-42F4-83AA-17BBE77AEA7E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07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839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631804-613B-4EE2-8D90-40167338F265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282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FE5A07-E71B-4B54-AE0B-EB5B9D2B1E98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28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538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B715F5-BF7D-4820-9A5F-438D30B1A16D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486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C1BF5F-394C-446D-977A-11E44D0CB33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48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846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B1272-BAA2-47DE-9C05-9A774340FC5C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691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764E18-7445-43A7-B382-2AEC335074FC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69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282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80A929-4D85-4392-B046-985CE7F73D99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896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FCE35-9CA3-4518-A46D-CF645A3BB095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89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622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75120D-9562-4AF1-AED6-C6F8CD9DE25D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101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A4F17-B77C-472E-BB66-C7F278972F5C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10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6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953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A81FB3-1CBB-45C2-AFCF-6D77322671E1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306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2D1D1-0889-4F65-A810-1248B626FC9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30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340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73301-8EA9-4F9B-B877-94F70E67FCB2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51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8211D-8F9A-4536-B4B3-7FDE2A93248D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51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88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673FE2-3741-47E8-8D51-B0B2845A2E23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715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3C147-5DC1-4BE9-8CE7-E829AC425F0F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71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51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Mendelian Genetics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AFAFC5-8296-43D6-83DF-F6767BB69028}" type="datetime1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11/16/2016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920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61E1AE-DF38-44D0-9FC6-B71FB2426BE1}" type="slidenum">
              <a:rPr lang="en-US" altLang="en-US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86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792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latin typeface="Comic Sans MS" pitchFamily="66" charset="0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16EF27-4119-4E62-B40F-640B6939BF85}" type="datetime1">
              <a:rPr/>
              <a:pPr>
                <a:defRPr/>
              </a:pPr>
              <a:t>11/16/2016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230DBC-29B2-4750-8238-D7F1D88CA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0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EA1F-100C-43B8-883B-7FB7C3BB8298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9D6B-8815-4DB4-8C30-8446B57DB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32656-6C97-4E8E-8B15-BFC6CCCD3865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899F06-7366-4E84-A7EF-EDDF67516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1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4319F-5256-4AF8-B558-5EABFE951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1156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8299-FE70-4AAC-83C6-047975398D05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1440-32AF-48C9-8C27-A6BE8EC4F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92A554-6B9C-4B98-84D0-AC8D49B6F7DE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26487F-CC1B-4776-B47A-240007787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0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912E-94D7-48FE-B1D6-3A9703BF8CE7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7A32-017A-4582-8250-F50CDBF7A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0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ACF1-F934-4D8D-9E70-8D503AB67DA0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9FC9-8126-4A99-93DD-4C936B8B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4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3831-BC0F-4BF5-BFA4-4B6F694E0534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D45B-7FEB-4346-A7AE-E5F532A0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30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0FCE-992C-4177-8FDA-D1BB74E9F51D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95DA-0462-4085-A559-A5CEA59E0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EC5C-11C6-4CAB-81C1-D78731724E9E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78ED-B75C-45C9-9073-A8D0AF72C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4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A61B43-1AE4-430C-9AA7-D3C48677259A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C78D57-01A2-4766-999B-14D61ADFE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73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Comic Sans MS" pitchFamily="66" charset="0"/>
                <a:cs typeface="+mn-cs"/>
              </a:defRPr>
            </a:lvl1pPr>
            <a:extLst/>
          </a:lstStyle>
          <a:p>
            <a:pPr>
              <a:defRPr/>
            </a:pPr>
            <a:fld id="{FF2C573D-C68F-4A89-9CB6-5F8CF0E194BD}" type="datetime1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Comic Sans MS" pitchFamily="66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C30D015-2CDC-4E00-A46B-BEE5FC34F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7" r:id="rId2"/>
    <p:sldLayoutId id="2147483845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6" r:id="rId9"/>
    <p:sldLayoutId id="2147483843" r:id="rId10"/>
    <p:sldLayoutId id="2147483847" r:id="rId11"/>
    <p:sldLayoutId id="21474838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Red%2520flower%25200013%5b1%5d.jpg" TargetMode="Externa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pink_snapdragon%5b1%5d.jpg" TargetMode="External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kimages.com/discover/previews/916/90011467.JPG&amp;imgrefurl=http://copernicus4.blogspot.com/2008/02/genetics-vocab.html&amp;usg=__brOMnk59FOj4SXlaWowV895AzbM=&amp;h=425&amp;w=348&amp;sz=38&amp;hl=en&amp;start=21&amp;tbnid=aq0vA0YnPK8-JM:&amp;tbnh=126&amp;tbnw=103&amp;prev=/images?q=homologous+chromosomes&amp;hl=en&amp;safe=active&amp;rlz=1T4TSHB_en___US3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</a:t>
            </a:r>
            <a:endParaRPr lang="en-US" sz="6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62400"/>
            <a:ext cx="5715000" cy="1077913"/>
          </a:xfrm>
        </p:spPr>
        <p:txBody>
          <a:bodyPr/>
          <a:lstStyle/>
          <a:p>
            <a:pPr algn="ctr" eaLnBrk="1" hangingPunct="1"/>
            <a:endParaRPr lang="en-US" altLang="en-US" sz="4000" b="1" i="1" smtClean="0"/>
          </a:p>
        </p:txBody>
      </p:sp>
      <p:pic>
        <p:nvPicPr>
          <p:cNvPr id="8196" name="Picture 4" descr="http://www.tetrasomy18p.ca/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266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97E23D-91A6-4473-8370-A5156004A6C3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 - Synapsis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28600" y="2209800"/>
            <a:ext cx="7497763" cy="3740150"/>
            <a:chOff x="565" y="1352"/>
            <a:chExt cx="4723" cy="2356"/>
          </a:xfrm>
        </p:grpSpPr>
        <p:sp>
          <p:nvSpPr>
            <p:cNvPr id="23573" name="Freeform 5"/>
            <p:cNvSpPr>
              <a:spLocks/>
            </p:cNvSpPr>
            <p:nvPr/>
          </p:nvSpPr>
          <p:spPr bwMode="auto">
            <a:xfrm>
              <a:off x="87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6"/>
            <p:cNvSpPr>
              <a:spLocks/>
            </p:cNvSpPr>
            <p:nvPr/>
          </p:nvSpPr>
          <p:spPr bwMode="auto">
            <a:xfrm>
              <a:off x="56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Oval 7"/>
            <p:cNvSpPr>
              <a:spLocks noChangeArrowheads="1"/>
            </p:cNvSpPr>
            <p:nvPr/>
          </p:nvSpPr>
          <p:spPr bwMode="auto">
            <a:xfrm rot="60000">
              <a:off x="77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76" name="Freeform 8"/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9"/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10"/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79" name="Freeform 11"/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2"/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13"/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Line 14"/>
            <p:cNvSpPr>
              <a:spLocks noChangeShapeType="1"/>
            </p:cNvSpPr>
            <p:nvPr/>
          </p:nvSpPr>
          <p:spPr bwMode="auto">
            <a:xfrm>
              <a:off x="1256" y="2496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15"/>
            <p:cNvSpPr>
              <a:spLocks noChangeShapeType="1"/>
            </p:cNvSpPr>
            <p:nvPr/>
          </p:nvSpPr>
          <p:spPr bwMode="auto">
            <a:xfrm>
              <a:off x="3752" y="2544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Freeform 18"/>
            <p:cNvSpPr>
              <a:spLocks/>
            </p:cNvSpPr>
            <p:nvPr/>
          </p:nvSpPr>
          <p:spPr bwMode="auto">
            <a:xfrm>
              <a:off x="4909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19"/>
            <p:cNvSpPr>
              <a:spLocks/>
            </p:cNvSpPr>
            <p:nvPr/>
          </p:nvSpPr>
          <p:spPr bwMode="auto">
            <a:xfrm>
              <a:off x="4597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20"/>
            <p:cNvSpPr>
              <a:spLocks noChangeArrowheads="1"/>
            </p:cNvSpPr>
            <p:nvPr/>
          </p:nvSpPr>
          <p:spPr bwMode="auto">
            <a:xfrm rot="60000">
              <a:off x="4808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38200" y="1676400"/>
            <a:ext cx="6440488" cy="568325"/>
            <a:chOff x="900" y="999"/>
            <a:chExt cx="4057" cy="358"/>
          </a:xfrm>
        </p:grpSpPr>
        <p:sp>
          <p:nvSpPr>
            <p:cNvPr id="23570" name="Rectangle 21"/>
            <p:cNvSpPr>
              <a:spLocks noChangeArrowheads="1"/>
            </p:cNvSpPr>
            <p:nvPr/>
          </p:nvSpPr>
          <p:spPr bwMode="auto">
            <a:xfrm>
              <a:off x="1575" y="999"/>
              <a:ext cx="246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Homologous chromosomes</a:t>
              </a:r>
            </a:p>
          </p:txBody>
        </p:sp>
        <p:sp>
          <p:nvSpPr>
            <p:cNvPr id="23571" name="Freeform 22"/>
            <p:cNvSpPr>
              <a:spLocks/>
            </p:cNvSpPr>
            <p:nvPr/>
          </p:nvSpPr>
          <p:spPr bwMode="auto">
            <a:xfrm>
              <a:off x="900" y="1116"/>
              <a:ext cx="673" cy="229"/>
            </a:xfrm>
            <a:custGeom>
              <a:avLst/>
              <a:gdLst>
                <a:gd name="T0" fmla="*/ 12 w 673"/>
                <a:gd name="T1" fmla="*/ 228 h 229"/>
                <a:gd name="T2" fmla="*/ 0 w 673"/>
                <a:gd name="T3" fmla="*/ 192 h 229"/>
                <a:gd name="T4" fmla="*/ 0 w 673"/>
                <a:gd name="T5" fmla="*/ 156 h 229"/>
                <a:gd name="T6" fmla="*/ 0 w 673"/>
                <a:gd name="T7" fmla="*/ 120 h 229"/>
                <a:gd name="T8" fmla="*/ 24 w 673"/>
                <a:gd name="T9" fmla="*/ 84 h 229"/>
                <a:gd name="T10" fmla="*/ 48 w 673"/>
                <a:gd name="T11" fmla="*/ 48 h 229"/>
                <a:gd name="T12" fmla="*/ 84 w 673"/>
                <a:gd name="T13" fmla="*/ 24 h 229"/>
                <a:gd name="T14" fmla="*/ 120 w 673"/>
                <a:gd name="T15" fmla="*/ 12 h 229"/>
                <a:gd name="T16" fmla="*/ 168 w 673"/>
                <a:gd name="T17" fmla="*/ 0 h 229"/>
                <a:gd name="T18" fmla="*/ 216 w 673"/>
                <a:gd name="T19" fmla="*/ 0 h 229"/>
                <a:gd name="T20" fmla="*/ 252 w 673"/>
                <a:gd name="T21" fmla="*/ 0 h 229"/>
                <a:gd name="T22" fmla="*/ 288 w 673"/>
                <a:gd name="T23" fmla="*/ 0 h 229"/>
                <a:gd name="T24" fmla="*/ 324 w 673"/>
                <a:gd name="T25" fmla="*/ 0 h 229"/>
                <a:gd name="T26" fmla="*/ 360 w 673"/>
                <a:gd name="T27" fmla="*/ 0 h 229"/>
                <a:gd name="T28" fmla="*/ 408 w 673"/>
                <a:gd name="T29" fmla="*/ 0 h 229"/>
                <a:gd name="T30" fmla="*/ 444 w 673"/>
                <a:gd name="T31" fmla="*/ 0 h 229"/>
                <a:gd name="T32" fmla="*/ 480 w 673"/>
                <a:gd name="T33" fmla="*/ 0 h 229"/>
                <a:gd name="T34" fmla="*/ 516 w 673"/>
                <a:gd name="T35" fmla="*/ 0 h 229"/>
                <a:gd name="T36" fmla="*/ 552 w 673"/>
                <a:gd name="T37" fmla="*/ 0 h 229"/>
                <a:gd name="T38" fmla="*/ 600 w 673"/>
                <a:gd name="T39" fmla="*/ 12 h 229"/>
                <a:gd name="T40" fmla="*/ 636 w 673"/>
                <a:gd name="T41" fmla="*/ 12 h 229"/>
                <a:gd name="T42" fmla="*/ 672 w 673"/>
                <a:gd name="T43" fmla="*/ 12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3"/>
                <a:gd name="T67" fmla="*/ 0 h 229"/>
                <a:gd name="T68" fmla="*/ 673 w 673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3" h="229">
                  <a:moveTo>
                    <a:pt x="12" y="228"/>
                  </a:move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24" y="84"/>
                  </a:lnTo>
                  <a:lnTo>
                    <a:pt x="48" y="48"/>
                  </a:lnTo>
                  <a:lnTo>
                    <a:pt x="84" y="24"/>
                  </a:lnTo>
                  <a:lnTo>
                    <a:pt x="120" y="12"/>
                  </a:lnTo>
                  <a:lnTo>
                    <a:pt x="168" y="0"/>
                  </a:lnTo>
                  <a:lnTo>
                    <a:pt x="216" y="0"/>
                  </a:lnTo>
                  <a:lnTo>
                    <a:pt x="252" y="0"/>
                  </a:lnTo>
                  <a:lnTo>
                    <a:pt x="288" y="0"/>
                  </a:lnTo>
                  <a:lnTo>
                    <a:pt x="324" y="0"/>
                  </a:lnTo>
                  <a:lnTo>
                    <a:pt x="360" y="0"/>
                  </a:lnTo>
                  <a:lnTo>
                    <a:pt x="408" y="0"/>
                  </a:lnTo>
                  <a:lnTo>
                    <a:pt x="444" y="0"/>
                  </a:lnTo>
                  <a:lnTo>
                    <a:pt x="480" y="0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600" y="12"/>
                  </a:lnTo>
                  <a:lnTo>
                    <a:pt x="636" y="12"/>
                  </a:lnTo>
                  <a:lnTo>
                    <a:pt x="672" y="1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3"/>
            <p:cNvSpPr>
              <a:spLocks/>
            </p:cNvSpPr>
            <p:nvPr/>
          </p:nvSpPr>
          <p:spPr bwMode="auto">
            <a:xfrm>
              <a:off x="4224" y="1104"/>
              <a:ext cx="733" cy="253"/>
            </a:xfrm>
            <a:custGeom>
              <a:avLst/>
              <a:gdLst>
                <a:gd name="T0" fmla="*/ 0 w 733"/>
                <a:gd name="T1" fmla="*/ 0 h 253"/>
                <a:gd name="T2" fmla="*/ 36 w 733"/>
                <a:gd name="T3" fmla="*/ 24 h 253"/>
                <a:gd name="T4" fmla="*/ 72 w 733"/>
                <a:gd name="T5" fmla="*/ 24 h 253"/>
                <a:gd name="T6" fmla="*/ 108 w 733"/>
                <a:gd name="T7" fmla="*/ 24 h 253"/>
                <a:gd name="T8" fmla="*/ 144 w 733"/>
                <a:gd name="T9" fmla="*/ 24 h 253"/>
                <a:gd name="T10" fmla="*/ 180 w 733"/>
                <a:gd name="T11" fmla="*/ 24 h 253"/>
                <a:gd name="T12" fmla="*/ 216 w 733"/>
                <a:gd name="T13" fmla="*/ 24 h 253"/>
                <a:gd name="T14" fmla="*/ 252 w 733"/>
                <a:gd name="T15" fmla="*/ 24 h 253"/>
                <a:gd name="T16" fmla="*/ 288 w 733"/>
                <a:gd name="T17" fmla="*/ 24 h 253"/>
                <a:gd name="T18" fmla="*/ 324 w 733"/>
                <a:gd name="T19" fmla="*/ 24 h 253"/>
                <a:gd name="T20" fmla="*/ 360 w 733"/>
                <a:gd name="T21" fmla="*/ 24 h 253"/>
                <a:gd name="T22" fmla="*/ 396 w 733"/>
                <a:gd name="T23" fmla="*/ 24 h 253"/>
                <a:gd name="T24" fmla="*/ 432 w 733"/>
                <a:gd name="T25" fmla="*/ 24 h 253"/>
                <a:gd name="T26" fmla="*/ 468 w 733"/>
                <a:gd name="T27" fmla="*/ 24 h 253"/>
                <a:gd name="T28" fmla="*/ 504 w 733"/>
                <a:gd name="T29" fmla="*/ 24 h 253"/>
                <a:gd name="T30" fmla="*/ 540 w 733"/>
                <a:gd name="T31" fmla="*/ 24 h 253"/>
                <a:gd name="T32" fmla="*/ 576 w 733"/>
                <a:gd name="T33" fmla="*/ 24 h 253"/>
                <a:gd name="T34" fmla="*/ 612 w 733"/>
                <a:gd name="T35" fmla="*/ 24 h 253"/>
                <a:gd name="T36" fmla="*/ 648 w 733"/>
                <a:gd name="T37" fmla="*/ 24 h 253"/>
                <a:gd name="T38" fmla="*/ 684 w 733"/>
                <a:gd name="T39" fmla="*/ 48 h 253"/>
                <a:gd name="T40" fmla="*/ 720 w 733"/>
                <a:gd name="T41" fmla="*/ 72 h 253"/>
                <a:gd name="T42" fmla="*/ 732 w 733"/>
                <a:gd name="T43" fmla="*/ 108 h 253"/>
                <a:gd name="T44" fmla="*/ 732 w 733"/>
                <a:gd name="T45" fmla="*/ 144 h 253"/>
                <a:gd name="T46" fmla="*/ 732 w 733"/>
                <a:gd name="T47" fmla="*/ 180 h 253"/>
                <a:gd name="T48" fmla="*/ 732 w 733"/>
                <a:gd name="T49" fmla="*/ 216 h 253"/>
                <a:gd name="T50" fmla="*/ 732 w 733"/>
                <a:gd name="T51" fmla="*/ 252 h 2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3"/>
                <a:gd name="T79" fmla="*/ 0 h 253"/>
                <a:gd name="T80" fmla="*/ 733 w 733"/>
                <a:gd name="T81" fmla="*/ 253 h 2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3" h="253">
                  <a:moveTo>
                    <a:pt x="0" y="0"/>
                  </a:moveTo>
                  <a:lnTo>
                    <a:pt x="36" y="24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44" y="24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52" y="24"/>
                  </a:lnTo>
                  <a:lnTo>
                    <a:pt x="288" y="24"/>
                  </a:lnTo>
                  <a:lnTo>
                    <a:pt x="324" y="24"/>
                  </a:lnTo>
                  <a:lnTo>
                    <a:pt x="360" y="24"/>
                  </a:lnTo>
                  <a:lnTo>
                    <a:pt x="396" y="24"/>
                  </a:lnTo>
                  <a:lnTo>
                    <a:pt x="432" y="24"/>
                  </a:lnTo>
                  <a:lnTo>
                    <a:pt x="468" y="24"/>
                  </a:lnTo>
                  <a:lnTo>
                    <a:pt x="504" y="24"/>
                  </a:lnTo>
                  <a:lnTo>
                    <a:pt x="540" y="24"/>
                  </a:lnTo>
                  <a:lnTo>
                    <a:pt x="576" y="24"/>
                  </a:lnTo>
                  <a:lnTo>
                    <a:pt x="612" y="24"/>
                  </a:lnTo>
                  <a:lnTo>
                    <a:pt x="648" y="24"/>
                  </a:lnTo>
                  <a:lnTo>
                    <a:pt x="684" y="48"/>
                  </a:lnTo>
                  <a:lnTo>
                    <a:pt x="720" y="72"/>
                  </a:lnTo>
                  <a:lnTo>
                    <a:pt x="732" y="108"/>
                  </a:lnTo>
                  <a:lnTo>
                    <a:pt x="732" y="144"/>
                  </a:lnTo>
                  <a:lnTo>
                    <a:pt x="732" y="180"/>
                  </a:lnTo>
                  <a:lnTo>
                    <a:pt x="732" y="216"/>
                  </a:lnTo>
                  <a:lnTo>
                    <a:pt x="732" y="25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90513" y="5422900"/>
            <a:ext cx="7772400" cy="1101725"/>
            <a:chOff x="183" y="3416"/>
            <a:chExt cx="4896" cy="694"/>
          </a:xfrm>
        </p:grpSpPr>
        <p:sp>
          <p:nvSpPr>
            <p:cNvPr id="23564" name="Rectangle 24"/>
            <p:cNvSpPr>
              <a:spLocks noChangeArrowheads="1"/>
            </p:cNvSpPr>
            <p:nvPr/>
          </p:nvSpPr>
          <p:spPr bwMode="auto">
            <a:xfrm>
              <a:off x="183" y="3860"/>
              <a:ext cx="14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sister chromatids</a:t>
              </a:r>
            </a:p>
          </p:txBody>
        </p:sp>
        <p:sp>
          <p:nvSpPr>
            <p:cNvPr id="23565" name="Rectangle 25"/>
            <p:cNvSpPr>
              <a:spLocks noChangeArrowheads="1"/>
            </p:cNvSpPr>
            <p:nvPr/>
          </p:nvSpPr>
          <p:spPr bwMode="auto">
            <a:xfrm>
              <a:off x="3600" y="3840"/>
              <a:ext cx="14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sister chromatids</a:t>
              </a:r>
            </a:p>
          </p:txBody>
        </p:sp>
        <p:sp>
          <p:nvSpPr>
            <p:cNvPr id="23566" name="Line 26"/>
            <p:cNvSpPr>
              <a:spLocks noChangeShapeType="1"/>
            </p:cNvSpPr>
            <p:nvPr/>
          </p:nvSpPr>
          <p:spPr bwMode="auto">
            <a:xfrm>
              <a:off x="288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27"/>
            <p:cNvSpPr>
              <a:spLocks noChangeShapeType="1"/>
            </p:cNvSpPr>
            <p:nvPr/>
          </p:nvSpPr>
          <p:spPr bwMode="auto">
            <a:xfrm>
              <a:off x="720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28"/>
            <p:cNvSpPr>
              <a:spLocks noChangeShapeType="1"/>
            </p:cNvSpPr>
            <p:nvPr/>
          </p:nvSpPr>
          <p:spPr bwMode="auto">
            <a:xfrm>
              <a:off x="4656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29"/>
            <p:cNvSpPr>
              <a:spLocks noChangeShapeType="1"/>
            </p:cNvSpPr>
            <p:nvPr/>
          </p:nvSpPr>
          <p:spPr bwMode="auto">
            <a:xfrm>
              <a:off x="4272" y="345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743200" y="5867400"/>
            <a:ext cx="1828800" cy="825500"/>
            <a:chOff x="2160" y="3696"/>
            <a:chExt cx="1152" cy="520"/>
          </a:xfrm>
        </p:grpSpPr>
        <p:sp>
          <p:nvSpPr>
            <p:cNvPr id="23562" name="Rectangle 17"/>
            <p:cNvSpPr>
              <a:spLocks noChangeArrowheads="1"/>
            </p:cNvSpPr>
            <p:nvPr/>
          </p:nvSpPr>
          <p:spPr bwMode="auto">
            <a:xfrm>
              <a:off x="2343" y="3927"/>
              <a:ext cx="76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Tetrad</a:t>
              </a:r>
            </a:p>
          </p:txBody>
        </p:sp>
        <p:sp>
          <p:nvSpPr>
            <p:cNvPr id="23563" name="AutoShape 30"/>
            <p:cNvSpPr>
              <a:spLocks/>
            </p:cNvSpPr>
            <p:nvPr/>
          </p:nvSpPr>
          <p:spPr bwMode="auto">
            <a:xfrm rot="-5400000">
              <a:off x="2592" y="3264"/>
              <a:ext cx="288" cy="115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3561" name="Slide Number Placeholder 3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7CB040-282C-4073-AEEE-38BA261AE099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2" y="304800"/>
            <a:ext cx="7848600" cy="8229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HOMOLOGS</a:t>
            </a:r>
            <a:endParaRPr lang="en-US" dirty="0">
              <a:solidFill>
                <a:srgbClr val="B500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135DFC-D695-4DDA-8AB9-7B45C78C2CCE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25604" name="Picture 4" descr="f_b11homol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/>
          <a:stretch>
            <a:fillRect/>
          </a:stretch>
        </p:blipFill>
        <p:spPr bwMode="auto">
          <a:xfrm>
            <a:off x="304800" y="1371600"/>
            <a:ext cx="7821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68425"/>
            <a:ext cx="3657600" cy="2308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Homologs contain DNA that codes for the same genes , but different versions of those genes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b="1" dirty="0">
              <a:latin typeface="+mn-lt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Genes occur at the same </a:t>
            </a:r>
            <a:r>
              <a:rPr lang="en-US" b="1" dirty="0">
                <a:latin typeface="Arial" charset="0"/>
                <a:cs typeface="Arial" charset="0"/>
              </a:rPr>
              <a:t>loci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7924800" cy="52578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Pair of 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2800" b="1" dirty="0" smtClean="0"/>
              <a:t> (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maternal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paternal</a:t>
            </a:r>
            <a:r>
              <a:rPr lang="en-US" sz="2800" b="1" dirty="0" smtClean="0"/>
              <a:t>) that are </a:t>
            </a:r>
            <a:r>
              <a:rPr lang="en-US" sz="2800" b="1" spc="-150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in shape and size</a:t>
            </a:r>
            <a:r>
              <a:rPr lang="en-US" sz="2800" b="1" spc="-15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Homologous pairs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tetrads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GENES controlling the SAME inherited traits</a:t>
            </a:r>
            <a:r>
              <a:rPr lang="en-US" sz="28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Each 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locus</a:t>
            </a:r>
            <a:r>
              <a:rPr lang="en-US" sz="2800" b="1" dirty="0" smtClean="0">
                <a:solidFill>
                  <a:srgbClr val="B50069"/>
                </a:solidFill>
              </a:rPr>
              <a:t> </a:t>
            </a:r>
            <a:r>
              <a:rPr lang="en-US" sz="28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(position of a gene) </a:t>
            </a:r>
            <a:r>
              <a:rPr lang="en-US" sz="2800" b="1" dirty="0" smtClean="0"/>
              <a:t>is in the same position on homologues.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Humans</a:t>
            </a:r>
            <a:r>
              <a:rPr lang="en-US" sz="2800" b="1" dirty="0" smtClean="0"/>
              <a:t> have </a:t>
            </a:r>
            <a:r>
              <a:rPr lang="en-US" sz="2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pairs </a:t>
            </a:r>
            <a:r>
              <a:rPr lang="en-US" sz="2800" b="1" dirty="0" smtClean="0"/>
              <a:t>of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chromosomes:</a:t>
            </a:r>
            <a:endParaRPr lang="en-US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a.	First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pairs </a:t>
            </a:r>
            <a:r>
              <a:rPr lang="en-US" sz="2800" b="1" dirty="0" smtClean="0"/>
              <a:t>of </a:t>
            </a:r>
            <a:r>
              <a:rPr lang="en-US" sz="2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autosomes</a:t>
            </a:r>
            <a:endParaRPr lang="en-US" sz="2800" b="1" dirty="0" smtClean="0">
              <a:solidFill>
                <a:srgbClr val="A2005D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b.	Last pair of </a:t>
            </a:r>
            <a:r>
              <a:rPr lang="en-US" sz="28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chrom</a:t>
            </a:r>
            <a:r>
              <a:rPr lang="en-US" sz="32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osomes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8A915-C6F3-4BC0-9858-D0E90C63C7A3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90600"/>
            <a:ext cx="695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543800" y="3733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3505200"/>
            <a:ext cx="762000" cy="369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514600" y="5943600"/>
            <a:ext cx="2817813" cy="458788"/>
            <a:chOff x="1584" y="3744"/>
            <a:chExt cx="2068" cy="289"/>
          </a:xfrm>
        </p:grpSpPr>
        <p:sp>
          <p:nvSpPr>
            <p:cNvPr id="29733" name="Rectangle 16"/>
            <p:cNvSpPr>
              <a:spLocks noChangeArrowheads="1"/>
            </p:cNvSpPr>
            <p:nvPr/>
          </p:nvSpPr>
          <p:spPr bwMode="auto">
            <a:xfrm>
              <a:off x="1584" y="3744"/>
              <a:ext cx="8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Paternal</a:t>
              </a:r>
            </a:p>
          </p:txBody>
        </p:sp>
        <p:sp>
          <p:nvSpPr>
            <p:cNvPr id="29734" name="Rectangle 17"/>
            <p:cNvSpPr>
              <a:spLocks noChangeArrowheads="1"/>
            </p:cNvSpPr>
            <p:nvPr/>
          </p:nvSpPr>
          <p:spPr bwMode="auto">
            <a:xfrm>
              <a:off x="2702" y="3744"/>
              <a:ext cx="9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Maternal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04800" y="2146300"/>
            <a:ext cx="7696200" cy="3663950"/>
            <a:chOff x="192" y="1352"/>
            <a:chExt cx="5401" cy="2308"/>
          </a:xfrm>
        </p:grpSpPr>
        <p:sp>
          <p:nvSpPr>
            <p:cNvPr id="29703" name="Freeform 4"/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5"/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Oval 6"/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06" name="Freeform 7"/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8"/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Oval 9"/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>
              <a:off x="2176" y="1680"/>
              <a:ext cx="2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>
              <a:off x="3136" y="1680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3831" y="1556"/>
              <a:ext cx="82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eye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>
              <a:off x="3512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>
              <a:off x="1736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903" y="1556"/>
              <a:ext cx="82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eye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29715" name="Freeform 18"/>
            <p:cNvSpPr>
              <a:spLocks/>
            </p:cNvSpPr>
            <p:nvPr/>
          </p:nvSpPr>
          <p:spPr bwMode="auto">
            <a:xfrm>
              <a:off x="4692" y="1788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9"/>
            <p:cNvSpPr>
              <a:spLocks/>
            </p:cNvSpPr>
            <p:nvPr/>
          </p:nvSpPr>
          <p:spPr bwMode="auto">
            <a:xfrm>
              <a:off x="4896" y="1776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Oval 20"/>
            <p:cNvSpPr>
              <a:spLocks noChangeArrowheads="1"/>
            </p:cNvSpPr>
            <p:nvPr/>
          </p:nvSpPr>
          <p:spPr bwMode="auto">
            <a:xfrm>
              <a:off x="4760" y="2360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18" name="Freeform 21"/>
            <p:cNvSpPr>
              <a:spLocks/>
            </p:cNvSpPr>
            <p:nvPr/>
          </p:nvSpPr>
          <p:spPr bwMode="auto">
            <a:xfrm>
              <a:off x="5124" y="1740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2"/>
            <p:cNvSpPr>
              <a:spLocks/>
            </p:cNvSpPr>
            <p:nvPr/>
          </p:nvSpPr>
          <p:spPr bwMode="auto">
            <a:xfrm>
              <a:off x="5328" y="1728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Oval 23"/>
            <p:cNvSpPr>
              <a:spLocks noChangeArrowheads="1"/>
            </p:cNvSpPr>
            <p:nvPr/>
          </p:nvSpPr>
          <p:spPr bwMode="auto">
            <a:xfrm>
              <a:off x="5192" y="2312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21" name="Freeform 24"/>
            <p:cNvSpPr>
              <a:spLocks/>
            </p:cNvSpPr>
            <p:nvPr/>
          </p:nvSpPr>
          <p:spPr bwMode="auto">
            <a:xfrm>
              <a:off x="192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5"/>
            <p:cNvSpPr>
              <a:spLocks/>
            </p:cNvSpPr>
            <p:nvPr/>
          </p:nvSpPr>
          <p:spPr bwMode="auto">
            <a:xfrm>
              <a:off x="336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Oval 26"/>
            <p:cNvSpPr>
              <a:spLocks noChangeArrowheads="1"/>
            </p:cNvSpPr>
            <p:nvPr/>
          </p:nvSpPr>
          <p:spPr bwMode="auto">
            <a:xfrm>
              <a:off x="248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24" name="Freeform 27"/>
            <p:cNvSpPr>
              <a:spLocks/>
            </p:cNvSpPr>
            <p:nvPr/>
          </p:nvSpPr>
          <p:spPr bwMode="auto">
            <a:xfrm>
              <a:off x="480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8"/>
            <p:cNvSpPr>
              <a:spLocks/>
            </p:cNvSpPr>
            <p:nvPr/>
          </p:nvSpPr>
          <p:spPr bwMode="auto">
            <a:xfrm>
              <a:off x="624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Oval 29"/>
            <p:cNvSpPr>
              <a:spLocks noChangeArrowheads="1"/>
            </p:cNvSpPr>
            <p:nvPr/>
          </p:nvSpPr>
          <p:spPr bwMode="auto">
            <a:xfrm>
              <a:off x="536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>
              <a:off x="2128" y="3264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>
              <a:off x="3136" y="3264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Rectangle 32"/>
            <p:cNvSpPr>
              <a:spLocks noChangeArrowheads="1"/>
            </p:cNvSpPr>
            <p:nvPr/>
          </p:nvSpPr>
          <p:spPr bwMode="auto">
            <a:xfrm>
              <a:off x="903" y="3140"/>
              <a:ext cx="86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hair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 locus</a:t>
              </a:r>
            </a:p>
          </p:txBody>
        </p:sp>
        <p:sp>
          <p:nvSpPr>
            <p:cNvPr id="29730" name="Line 33"/>
            <p:cNvSpPr>
              <a:spLocks noChangeShapeType="1"/>
            </p:cNvSpPr>
            <p:nvPr/>
          </p:nvSpPr>
          <p:spPr bwMode="auto">
            <a:xfrm>
              <a:off x="1736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34"/>
            <p:cNvSpPr>
              <a:spLocks noChangeArrowheads="1"/>
            </p:cNvSpPr>
            <p:nvPr/>
          </p:nvSpPr>
          <p:spPr bwMode="auto">
            <a:xfrm>
              <a:off x="3831" y="3164"/>
              <a:ext cx="86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hair color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   locus</a:t>
              </a:r>
            </a:p>
          </p:txBody>
        </p:sp>
        <p:sp>
          <p:nvSpPr>
            <p:cNvPr id="29732" name="Line 35"/>
            <p:cNvSpPr>
              <a:spLocks noChangeShapeType="1"/>
            </p:cNvSpPr>
            <p:nvPr/>
          </p:nvSpPr>
          <p:spPr bwMode="auto">
            <a:xfrm>
              <a:off x="3560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9C1752-E701-4158-8FD8-30B708495EE5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620000" cy="495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 </a:t>
            </a:r>
            <a:r>
              <a:rPr lang="en-US" sz="3200" dirty="0" smtClean="0"/>
              <a:t>may occur between non-sister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chromatids</a:t>
            </a:r>
            <a:r>
              <a:rPr lang="en-US" sz="3200" dirty="0" smtClean="0"/>
              <a:t> at sites called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chiasmata</a:t>
            </a:r>
            <a:r>
              <a:rPr lang="en-US" sz="32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  <a:r>
              <a:rPr lang="en-US" sz="3200" dirty="0" smtClean="0"/>
              <a:t>:  segments of nonsister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chromatids</a:t>
            </a:r>
            <a:r>
              <a:rPr lang="en-US" sz="3200" dirty="0" smtClean="0"/>
              <a:t> break and reattach to the other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chromatid</a:t>
            </a:r>
            <a:r>
              <a:rPr lang="en-US" sz="32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Chiasmata (chiasma) </a:t>
            </a:r>
            <a:r>
              <a:rPr lang="en-US" sz="3200" dirty="0" smtClean="0"/>
              <a:t>are where chromosomes touch each other and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genes </a:t>
            </a:r>
            <a:r>
              <a:rPr lang="en-US" sz="3200" dirty="0" smtClean="0"/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</a:t>
            </a:r>
            <a:r>
              <a:rPr lang="en-US" sz="3200" dirty="0" smtClean="0"/>
              <a:t>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Causes </a:t>
            </a:r>
            <a:r>
              <a:rPr lang="en-US" sz="32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Recombination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63250-3646-4A85-95F3-22AAD2967596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96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Recombination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98700" y="2298700"/>
            <a:ext cx="2959100" cy="3663950"/>
            <a:chOff x="1448" y="1448"/>
            <a:chExt cx="2208" cy="2308"/>
          </a:xfrm>
        </p:grpSpPr>
        <p:sp>
          <p:nvSpPr>
            <p:cNvPr id="33824" name="Freeform 12"/>
            <p:cNvSpPr>
              <a:spLocks/>
            </p:cNvSpPr>
            <p:nvPr/>
          </p:nvSpPr>
          <p:spPr bwMode="auto">
            <a:xfrm>
              <a:off x="229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Oval 13"/>
            <p:cNvSpPr>
              <a:spLocks noChangeArrowheads="1"/>
            </p:cNvSpPr>
            <p:nvPr/>
          </p:nvSpPr>
          <p:spPr bwMode="auto">
            <a:xfrm rot="60000">
              <a:off x="250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26" name="Freeform 14"/>
            <p:cNvSpPr>
              <a:spLocks/>
            </p:cNvSpPr>
            <p:nvPr/>
          </p:nvSpPr>
          <p:spPr bwMode="auto">
            <a:xfrm>
              <a:off x="3277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Oval 15"/>
            <p:cNvSpPr>
              <a:spLocks noChangeArrowheads="1"/>
            </p:cNvSpPr>
            <p:nvPr/>
          </p:nvSpPr>
          <p:spPr bwMode="auto">
            <a:xfrm rot="60000">
              <a:off x="3176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28" name="Line 22"/>
            <p:cNvSpPr>
              <a:spLocks noChangeShapeType="1"/>
            </p:cNvSpPr>
            <p:nvPr/>
          </p:nvSpPr>
          <p:spPr bwMode="auto">
            <a:xfrm>
              <a:off x="1448" y="25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Freeform 26"/>
            <p:cNvSpPr>
              <a:spLocks/>
            </p:cNvSpPr>
            <p:nvPr/>
          </p:nvSpPr>
          <p:spPr bwMode="auto">
            <a:xfrm>
              <a:off x="2976" y="1500"/>
              <a:ext cx="325" cy="1093"/>
            </a:xfrm>
            <a:custGeom>
              <a:avLst/>
              <a:gdLst>
                <a:gd name="T0" fmla="*/ 252 w 325"/>
                <a:gd name="T1" fmla="*/ 960 h 1093"/>
                <a:gd name="T2" fmla="*/ 252 w 325"/>
                <a:gd name="T3" fmla="*/ 888 h 1093"/>
                <a:gd name="T4" fmla="*/ 264 w 325"/>
                <a:gd name="T5" fmla="*/ 816 h 1093"/>
                <a:gd name="T6" fmla="*/ 288 w 325"/>
                <a:gd name="T7" fmla="*/ 744 h 1093"/>
                <a:gd name="T8" fmla="*/ 312 w 325"/>
                <a:gd name="T9" fmla="*/ 672 h 1093"/>
                <a:gd name="T10" fmla="*/ 324 w 325"/>
                <a:gd name="T11" fmla="*/ 600 h 1093"/>
                <a:gd name="T12" fmla="*/ 324 w 325"/>
                <a:gd name="T13" fmla="*/ 516 h 1093"/>
                <a:gd name="T14" fmla="*/ 324 w 325"/>
                <a:gd name="T15" fmla="*/ 444 h 1093"/>
                <a:gd name="T16" fmla="*/ 324 w 325"/>
                <a:gd name="T17" fmla="*/ 372 h 1093"/>
                <a:gd name="T18" fmla="*/ 324 w 325"/>
                <a:gd name="T19" fmla="*/ 288 h 1093"/>
                <a:gd name="T20" fmla="*/ 312 w 325"/>
                <a:gd name="T21" fmla="*/ 216 h 1093"/>
                <a:gd name="T22" fmla="*/ 300 w 325"/>
                <a:gd name="T23" fmla="*/ 144 h 1093"/>
                <a:gd name="T24" fmla="*/ 276 w 325"/>
                <a:gd name="T25" fmla="*/ 72 h 1093"/>
                <a:gd name="T26" fmla="*/ 216 w 325"/>
                <a:gd name="T27" fmla="*/ 24 h 1093"/>
                <a:gd name="T28" fmla="*/ 144 w 325"/>
                <a:gd name="T29" fmla="*/ 12 h 1093"/>
                <a:gd name="T30" fmla="*/ 72 w 325"/>
                <a:gd name="T31" fmla="*/ 0 h 1093"/>
                <a:gd name="T32" fmla="*/ 24 w 325"/>
                <a:gd name="T33" fmla="*/ 72 h 1093"/>
                <a:gd name="T34" fmla="*/ 12 w 325"/>
                <a:gd name="T35" fmla="*/ 144 h 1093"/>
                <a:gd name="T36" fmla="*/ 0 w 325"/>
                <a:gd name="T37" fmla="*/ 228 h 1093"/>
                <a:gd name="T38" fmla="*/ 0 w 325"/>
                <a:gd name="T39" fmla="*/ 300 h 1093"/>
                <a:gd name="T40" fmla="*/ 0 w 325"/>
                <a:gd name="T41" fmla="*/ 372 h 1093"/>
                <a:gd name="T42" fmla="*/ 0 w 325"/>
                <a:gd name="T43" fmla="*/ 456 h 1093"/>
                <a:gd name="T44" fmla="*/ 0 w 325"/>
                <a:gd name="T45" fmla="*/ 552 h 1093"/>
                <a:gd name="T46" fmla="*/ 0 w 325"/>
                <a:gd name="T47" fmla="*/ 624 h 1093"/>
                <a:gd name="T48" fmla="*/ 0 w 325"/>
                <a:gd name="T49" fmla="*/ 696 h 1093"/>
                <a:gd name="T50" fmla="*/ 36 w 325"/>
                <a:gd name="T51" fmla="*/ 780 h 1093"/>
                <a:gd name="T52" fmla="*/ 72 w 325"/>
                <a:gd name="T53" fmla="*/ 852 h 1093"/>
                <a:gd name="T54" fmla="*/ 108 w 325"/>
                <a:gd name="T55" fmla="*/ 924 h 1093"/>
                <a:gd name="T56" fmla="*/ 144 w 325"/>
                <a:gd name="T57" fmla="*/ 996 h 1093"/>
                <a:gd name="T58" fmla="*/ 180 w 325"/>
                <a:gd name="T59" fmla="*/ 1068 h 1093"/>
                <a:gd name="T60" fmla="*/ 192 w 325"/>
                <a:gd name="T61" fmla="*/ 1092 h 1093"/>
                <a:gd name="T62" fmla="*/ 192 w 325"/>
                <a:gd name="T63" fmla="*/ 1092 h 1093"/>
                <a:gd name="T64" fmla="*/ 216 w 325"/>
                <a:gd name="T65" fmla="*/ 1020 h 1093"/>
                <a:gd name="T66" fmla="*/ 240 w 325"/>
                <a:gd name="T67" fmla="*/ 996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1093"/>
                <a:gd name="T104" fmla="*/ 325 w 32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1093">
                  <a:moveTo>
                    <a:pt x="240" y="996"/>
                  </a:moveTo>
                  <a:lnTo>
                    <a:pt x="252" y="960"/>
                  </a:lnTo>
                  <a:lnTo>
                    <a:pt x="252" y="924"/>
                  </a:lnTo>
                  <a:lnTo>
                    <a:pt x="252" y="888"/>
                  </a:lnTo>
                  <a:lnTo>
                    <a:pt x="252" y="852"/>
                  </a:lnTo>
                  <a:lnTo>
                    <a:pt x="264" y="816"/>
                  </a:lnTo>
                  <a:lnTo>
                    <a:pt x="288" y="780"/>
                  </a:lnTo>
                  <a:lnTo>
                    <a:pt x="288" y="744"/>
                  </a:lnTo>
                  <a:lnTo>
                    <a:pt x="300" y="708"/>
                  </a:lnTo>
                  <a:lnTo>
                    <a:pt x="312" y="672"/>
                  </a:lnTo>
                  <a:lnTo>
                    <a:pt x="324" y="636"/>
                  </a:lnTo>
                  <a:lnTo>
                    <a:pt x="324" y="600"/>
                  </a:lnTo>
                  <a:lnTo>
                    <a:pt x="324" y="564"/>
                  </a:lnTo>
                  <a:lnTo>
                    <a:pt x="324" y="516"/>
                  </a:lnTo>
                  <a:lnTo>
                    <a:pt x="324" y="480"/>
                  </a:lnTo>
                  <a:lnTo>
                    <a:pt x="324" y="444"/>
                  </a:lnTo>
                  <a:lnTo>
                    <a:pt x="324" y="408"/>
                  </a:lnTo>
                  <a:lnTo>
                    <a:pt x="324" y="372"/>
                  </a:lnTo>
                  <a:lnTo>
                    <a:pt x="324" y="336"/>
                  </a:lnTo>
                  <a:lnTo>
                    <a:pt x="324" y="288"/>
                  </a:lnTo>
                  <a:lnTo>
                    <a:pt x="324" y="252"/>
                  </a:lnTo>
                  <a:lnTo>
                    <a:pt x="312" y="216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288" y="108"/>
                  </a:lnTo>
                  <a:lnTo>
                    <a:pt x="276" y="72"/>
                  </a:lnTo>
                  <a:lnTo>
                    <a:pt x="252" y="36"/>
                  </a:lnTo>
                  <a:lnTo>
                    <a:pt x="216" y="24"/>
                  </a:lnTo>
                  <a:lnTo>
                    <a:pt x="180" y="12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48" y="36"/>
                  </a:lnTo>
                  <a:lnTo>
                    <a:pt x="24" y="72"/>
                  </a:lnTo>
                  <a:lnTo>
                    <a:pt x="12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28"/>
                  </a:lnTo>
                  <a:lnTo>
                    <a:pt x="0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0" y="408"/>
                  </a:lnTo>
                  <a:lnTo>
                    <a:pt x="0" y="456"/>
                  </a:lnTo>
                  <a:lnTo>
                    <a:pt x="0" y="504"/>
                  </a:lnTo>
                  <a:lnTo>
                    <a:pt x="0" y="552"/>
                  </a:lnTo>
                  <a:lnTo>
                    <a:pt x="0" y="588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0" y="696"/>
                  </a:lnTo>
                  <a:lnTo>
                    <a:pt x="24" y="732"/>
                  </a:lnTo>
                  <a:lnTo>
                    <a:pt x="36" y="780"/>
                  </a:lnTo>
                  <a:lnTo>
                    <a:pt x="60" y="816"/>
                  </a:lnTo>
                  <a:lnTo>
                    <a:pt x="72" y="852"/>
                  </a:lnTo>
                  <a:lnTo>
                    <a:pt x="84" y="888"/>
                  </a:lnTo>
                  <a:lnTo>
                    <a:pt x="108" y="924"/>
                  </a:lnTo>
                  <a:lnTo>
                    <a:pt x="120" y="960"/>
                  </a:lnTo>
                  <a:lnTo>
                    <a:pt x="144" y="996"/>
                  </a:lnTo>
                  <a:lnTo>
                    <a:pt x="156" y="1032"/>
                  </a:lnTo>
                  <a:lnTo>
                    <a:pt x="180" y="1068"/>
                  </a:lnTo>
                  <a:lnTo>
                    <a:pt x="192" y="1092"/>
                  </a:lnTo>
                  <a:lnTo>
                    <a:pt x="192" y="1056"/>
                  </a:lnTo>
                  <a:lnTo>
                    <a:pt x="216" y="1020"/>
                  </a:lnTo>
                  <a:lnTo>
                    <a:pt x="252" y="1008"/>
                  </a:lnTo>
                  <a:lnTo>
                    <a:pt x="240" y="9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27"/>
            <p:cNvSpPr>
              <a:spLocks/>
            </p:cNvSpPr>
            <p:nvPr/>
          </p:nvSpPr>
          <p:spPr bwMode="auto">
            <a:xfrm>
              <a:off x="2604" y="1512"/>
              <a:ext cx="337" cy="973"/>
            </a:xfrm>
            <a:custGeom>
              <a:avLst/>
              <a:gdLst>
                <a:gd name="T0" fmla="*/ 36 w 337"/>
                <a:gd name="T1" fmla="*/ 936 h 973"/>
                <a:gd name="T2" fmla="*/ 48 w 337"/>
                <a:gd name="T3" fmla="*/ 900 h 973"/>
                <a:gd name="T4" fmla="*/ 48 w 337"/>
                <a:gd name="T5" fmla="*/ 864 h 973"/>
                <a:gd name="T6" fmla="*/ 48 w 337"/>
                <a:gd name="T7" fmla="*/ 828 h 973"/>
                <a:gd name="T8" fmla="*/ 48 w 337"/>
                <a:gd name="T9" fmla="*/ 792 h 973"/>
                <a:gd name="T10" fmla="*/ 36 w 337"/>
                <a:gd name="T11" fmla="*/ 756 h 973"/>
                <a:gd name="T12" fmla="*/ 36 w 337"/>
                <a:gd name="T13" fmla="*/ 720 h 973"/>
                <a:gd name="T14" fmla="*/ 36 w 337"/>
                <a:gd name="T15" fmla="*/ 684 h 973"/>
                <a:gd name="T16" fmla="*/ 36 w 337"/>
                <a:gd name="T17" fmla="*/ 648 h 973"/>
                <a:gd name="T18" fmla="*/ 36 w 337"/>
                <a:gd name="T19" fmla="*/ 612 h 973"/>
                <a:gd name="T20" fmla="*/ 24 w 337"/>
                <a:gd name="T21" fmla="*/ 576 h 973"/>
                <a:gd name="T22" fmla="*/ 24 w 337"/>
                <a:gd name="T23" fmla="*/ 540 h 973"/>
                <a:gd name="T24" fmla="*/ 24 w 337"/>
                <a:gd name="T25" fmla="*/ 504 h 973"/>
                <a:gd name="T26" fmla="*/ 24 w 337"/>
                <a:gd name="T27" fmla="*/ 468 h 973"/>
                <a:gd name="T28" fmla="*/ 24 w 337"/>
                <a:gd name="T29" fmla="*/ 432 h 973"/>
                <a:gd name="T30" fmla="*/ 24 w 337"/>
                <a:gd name="T31" fmla="*/ 396 h 973"/>
                <a:gd name="T32" fmla="*/ 36 w 337"/>
                <a:gd name="T33" fmla="*/ 360 h 973"/>
                <a:gd name="T34" fmla="*/ 24 w 337"/>
                <a:gd name="T35" fmla="*/ 324 h 973"/>
                <a:gd name="T36" fmla="*/ 24 w 337"/>
                <a:gd name="T37" fmla="*/ 288 h 973"/>
                <a:gd name="T38" fmla="*/ 0 w 337"/>
                <a:gd name="T39" fmla="*/ 252 h 973"/>
                <a:gd name="T40" fmla="*/ 0 w 337"/>
                <a:gd name="T41" fmla="*/ 216 h 973"/>
                <a:gd name="T42" fmla="*/ 0 w 337"/>
                <a:gd name="T43" fmla="*/ 180 h 973"/>
                <a:gd name="T44" fmla="*/ 0 w 337"/>
                <a:gd name="T45" fmla="*/ 144 h 973"/>
                <a:gd name="T46" fmla="*/ 12 w 337"/>
                <a:gd name="T47" fmla="*/ 108 h 973"/>
                <a:gd name="T48" fmla="*/ 24 w 337"/>
                <a:gd name="T49" fmla="*/ 72 h 973"/>
                <a:gd name="T50" fmla="*/ 48 w 337"/>
                <a:gd name="T51" fmla="*/ 36 h 973"/>
                <a:gd name="T52" fmla="*/ 84 w 337"/>
                <a:gd name="T53" fmla="*/ 12 h 973"/>
                <a:gd name="T54" fmla="*/ 120 w 337"/>
                <a:gd name="T55" fmla="*/ 0 h 973"/>
                <a:gd name="T56" fmla="*/ 156 w 337"/>
                <a:gd name="T57" fmla="*/ 0 h 973"/>
                <a:gd name="T58" fmla="*/ 192 w 337"/>
                <a:gd name="T59" fmla="*/ 0 h 973"/>
                <a:gd name="T60" fmla="*/ 228 w 337"/>
                <a:gd name="T61" fmla="*/ 12 h 973"/>
                <a:gd name="T62" fmla="*/ 264 w 337"/>
                <a:gd name="T63" fmla="*/ 36 h 973"/>
                <a:gd name="T64" fmla="*/ 300 w 337"/>
                <a:gd name="T65" fmla="*/ 60 h 973"/>
                <a:gd name="T66" fmla="*/ 312 w 337"/>
                <a:gd name="T67" fmla="*/ 96 h 973"/>
                <a:gd name="T68" fmla="*/ 324 w 337"/>
                <a:gd name="T69" fmla="*/ 132 h 973"/>
                <a:gd name="T70" fmla="*/ 336 w 337"/>
                <a:gd name="T71" fmla="*/ 168 h 973"/>
                <a:gd name="T72" fmla="*/ 336 w 337"/>
                <a:gd name="T73" fmla="*/ 204 h 973"/>
                <a:gd name="T74" fmla="*/ 336 w 337"/>
                <a:gd name="T75" fmla="*/ 240 h 973"/>
                <a:gd name="T76" fmla="*/ 336 w 337"/>
                <a:gd name="T77" fmla="*/ 276 h 973"/>
                <a:gd name="T78" fmla="*/ 336 w 337"/>
                <a:gd name="T79" fmla="*/ 312 h 973"/>
                <a:gd name="T80" fmla="*/ 336 w 337"/>
                <a:gd name="T81" fmla="*/ 348 h 973"/>
                <a:gd name="T82" fmla="*/ 336 w 337"/>
                <a:gd name="T83" fmla="*/ 384 h 973"/>
                <a:gd name="T84" fmla="*/ 324 w 337"/>
                <a:gd name="T85" fmla="*/ 420 h 973"/>
                <a:gd name="T86" fmla="*/ 324 w 337"/>
                <a:gd name="T87" fmla="*/ 456 h 973"/>
                <a:gd name="T88" fmla="*/ 324 w 337"/>
                <a:gd name="T89" fmla="*/ 492 h 973"/>
                <a:gd name="T90" fmla="*/ 324 w 337"/>
                <a:gd name="T91" fmla="*/ 528 h 973"/>
                <a:gd name="T92" fmla="*/ 324 w 337"/>
                <a:gd name="T93" fmla="*/ 564 h 973"/>
                <a:gd name="T94" fmla="*/ 324 w 337"/>
                <a:gd name="T95" fmla="*/ 600 h 973"/>
                <a:gd name="T96" fmla="*/ 312 w 337"/>
                <a:gd name="T97" fmla="*/ 636 h 973"/>
                <a:gd name="T98" fmla="*/ 300 w 337"/>
                <a:gd name="T99" fmla="*/ 672 h 973"/>
                <a:gd name="T100" fmla="*/ 288 w 337"/>
                <a:gd name="T101" fmla="*/ 708 h 973"/>
                <a:gd name="T102" fmla="*/ 264 w 337"/>
                <a:gd name="T103" fmla="*/ 744 h 973"/>
                <a:gd name="T104" fmla="*/ 264 w 337"/>
                <a:gd name="T105" fmla="*/ 780 h 973"/>
                <a:gd name="T106" fmla="*/ 240 w 337"/>
                <a:gd name="T107" fmla="*/ 816 h 973"/>
                <a:gd name="T108" fmla="*/ 216 w 337"/>
                <a:gd name="T109" fmla="*/ 852 h 973"/>
                <a:gd name="T110" fmla="*/ 204 w 337"/>
                <a:gd name="T111" fmla="*/ 888 h 973"/>
                <a:gd name="T112" fmla="*/ 192 w 337"/>
                <a:gd name="T113" fmla="*/ 924 h 973"/>
                <a:gd name="T114" fmla="*/ 168 w 337"/>
                <a:gd name="T115" fmla="*/ 960 h 973"/>
                <a:gd name="T116" fmla="*/ 132 w 337"/>
                <a:gd name="T117" fmla="*/ 972 h 973"/>
                <a:gd name="T118" fmla="*/ 96 w 337"/>
                <a:gd name="T119" fmla="*/ 972 h 973"/>
                <a:gd name="T120" fmla="*/ 60 w 337"/>
                <a:gd name="T121" fmla="*/ 948 h 973"/>
                <a:gd name="T122" fmla="*/ 24 w 337"/>
                <a:gd name="T123" fmla="*/ 948 h 973"/>
                <a:gd name="T124" fmla="*/ 36 w 337"/>
                <a:gd name="T125" fmla="*/ 936 h 9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"/>
                <a:gd name="T190" fmla="*/ 0 h 973"/>
                <a:gd name="T191" fmla="*/ 337 w 337"/>
                <a:gd name="T192" fmla="*/ 973 h 9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" h="973">
                  <a:moveTo>
                    <a:pt x="36" y="936"/>
                  </a:moveTo>
                  <a:lnTo>
                    <a:pt x="48" y="900"/>
                  </a:lnTo>
                  <a:lnTo>
                    <a:pt x="48" y="864"/>
                  </a:lnTo>
                  <a:lnTo>
                    <a:pt x="48" y="828"/>
                  </a:lnTo>
                  <a:lnTo>
                    <a:pt x="48" y="792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36" y="684"/>
                  </a:lnTo>
                  <a:lnTo>
                    <a:pt x="36" y="648"/>
                  </a:lnTo>
                  <a:lnTo>
                    <a:pt x="36" y="612"/>
                  </a:lnTo>
                  <a:lnTo>
                    <a:pt x="24" y="576"/>
                  </a:lnTo>
                  <a:lnTo>
                    <a:pt x="24" y="540"/>
                  </a:lnTo>
                  <a:lnTo>
                    <a:pt x="24" y="504"/>
                  </a:lnTo>
                  <a:lnTo>
                    <a:pt x="24" y="468"/>
                  </a:lnTo>
                  <a:lnTo>
                    <a:pt x="24" y="432"/>
                  </a:lnTo>
                  <a:lnTo>
                    <a:pt x="24" y="396"/>
                  </a:lnTo>
                  <a:lnTo>
                    <a:pt x="36" y="360"/>
                  </a:lnTo>
                  <a:lnTo>
                    <a:pt x="24" y="324"/>
                  </a:lnTo>
                  <a:lnTo>
                    <a:pt x="24" y="288"/>
                  </a:lnTo>
                  <a:lnTo>
                    <a:pt x="0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24" y="72"/>
                  </a:lnTo>
                  <a:lnTo>
                    <a:pt x="48" y="36"/>
                  </a:lnTo>
                  <a:lnTo>
                    <a:pt x="84" y="12"/>
                  </a:lnTo>
                  <a:lnTo>
                    <a:pt x="120" y="0"/>
                  </a:lnTo>
                  <a:lnTo>
                    <a:pt x="156" y="0"/>
                  </a:lnTo>
                  <a:lnTo>
                    <a:pt x="192" y="0"/>
                  </a:lnTo>
                  <a:lnTo>
                    <a:pt x="228" y="12"/>
                  </a:lnTo>
                  <a:lnTo>
                    <a:pt x="264" y="36"/>
                  </a:lnTo>
                  <a:lnTo>
                    <a:pt x="300" y="60"/>
                  </a:lnTo>
                  <a:lnTo>
                    <a:pt x="312" y="96"/>
                  </a:lnTo>
                  <a:lnTo>
                    <a:pt x="324" y="132"/>
                  </a:lnTo>
                  <a:lnTo>
                    <a:pt x="336" y="168"/>
                  </a:lnTo>
                  <a:lnTo>
                    <a:pt x="336" y="204"/>
                  </a:lnTo>
                  <a:lnTo>
                    <a:pt x="336" y="240"/>
                  </a:lnTo>
                  <a:lnTo>
                    <a:pt x="336" y="276"/>
                  </a:lnTo>
                  <a:lnTo>
                    <a:pt x="336" y="312"/>
                  </a:lnTo>
                  <a:lnTo>
                    <a:pt x="336" y="348"/>
                  </a:lnTo>
                  <a:lnTo>
                    <a:pt x="336" y="384"/>
                  </a:lnTo>
                  <a:lnTo>
                    <a:pt x="324" y="420"/>
                  </a:lnTo>
                  <a:lnTo>
                    <a:pt x="324" y="456"/>
                  </a:lnTo>
                  <a:lnTo>
                    <a:pt x="324" y="492"/>
                  </a:lnTo>
                  <a:lnTo>
                    <a:pt x="324" y="528"/>
                  </a:lnTo>
                  <a:lnTo>
                    <a:pt x="324" y="564"/>
                  </a:lnTo>
                  <a:lnTo>
                    <a:pt x="324" y="600"/>
                  </a:lnTo>
                  <a:lnTo>
                    <a:pt x="312" y="636"/>
                  </a:lnTo>
                  <a:lnTo>
                    <a:pt x="300" y="672"/>
                  </a:lnTo>
                  <a:lnTo>
                    <a:pt x="288" y="708"/>
                  </a:lnTo>
                  <a:lnTo>
                    <a:pt x="264" y="744"/>
                  </a:lnTo>
                  <a:lnTo>
                    <a:pt x="264" y="780"/>
                  </a:lnTo>
                  <a:lnTo>
                    <a:pt x="240" y="816"/>
                  </a:lnTo>
                  <a:lnTo>
                    <a:pt x="216" y="852"/>
                  </a:lnTo>
                  <a:lnTo>
                    <a:pt x="204" y="888"/>
                  </a:lnTo>
                  <a:lnTo>
                    <a:pt x="192" y="924"/>
                  </a:lnTo>
                  <a:lnTo>
                    <a:pt x="168" y="960"/>
                  </a:lnTo>
                  <a:lnTo>
                    <a:pt x="132" y="972"/>
                  </a:lnTo>
                  <a:lnTo>
                    <a:pt x="96" y="972"/>
                  </a:lnTo>
                  <a:lnTo>
                    <a:pt x="60" y="948"/>
                  </a:lnTo>
                  <a:lnTo>
                    <a:pt x="24" y="948"/>
                  </a:lnTo>
                  <a:lnTo>
                    <a:pt x="36" y="93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28"/>
            <p:cNvSpPr>
              <a:spLocks/>
            </p:cNvSpPr>
            <p:nvPr/>
          </p:nvSpPr>
          <p:spPr bwMode="auto">
            <a:xfrm>
              <a:off x="2592" y="2736"/>
              <a:ext cx="673" cy="949"/>
            </a:xfrm>
            <a:custGeom>
              <a:avLst/>
              <a:gdLst>
                <a:gd name="T0" fmla="*/ 624 w 673"/>
                <a:gd name="T1" fmla="*/ 0 h 949"/>
                <a:gd name="T2" fmla="*/ 636 w 673"/>
                <a:gd name="T3" fmla="*/ 36 h 949"/>
                <a:gd name="T4" fmla="*/ 672 w 673"/>
                <a:gd name="T5" fmla="*/ 60 h 949"/>
                <a:gd name="T6" fmla="*/ 672 w 673"/>
                <a:gd name="T7" fmla="*/ 96 h 949"/>
                <a:gd name="T8" fmla="*/ 660 w 673"/>
                <a:gd name="T9" fmla="*/ 132 h 949"/>
                <a:gd name="T10" fmla="*/ 648 w 673"/>
                <a:gd name="T11" fmla="*/ 168 h 949"/>
                <a:gd name="T12" fmla="*/ 612 w 673"/>
                <a:gd name="T13" fmla="*/ 192 h 949"/>
                <a:gd name="T14" fmla="*/ 600 w 673"/>
                <a:gd name="T15" fmla="*/ 228 h 949"/>
                <a:gd name="T16" fmla="*/ 588 w 673"/>
                <a:gd name="T17" fmla="*/ 264 h 949"/>
                <a:gd name="T18" fmla="*/ 564 w 673"/>
                <a:gd name="T19" fmla="*/ 300 h 949"/>
                <a:gd name="T20" fmla="*/ 552 w 673"/>
                <a:gd name="T21" fmla="*/ 336 h 949"/>
                <a:gd name="T22" fmla="*/ 540 w 673"/>
                <a:gd name="T23" fmla="*/ 372 h 949"/>
                <a:gd name="T24" fmla="*/ 528 w 673"/>
                <a:gd name="T25" fmla="*/ 408 h 949"/>
                <a:gd name="T26" fmla="*/ 516 w 673"/>
                <a:gd name="T27" fmla="*/ 444 h 949"/>
                <a:gd name="T28" fmla="*/ 504 w 673"/>
                <a:gd name="T29" fmla="*/ 480 h 949"/>
                <a:gd name="T30" fmla="*/ 480 w 673"/>
                <a:gd name="T31" fmla="*/ 516 h 949"/>
                <a:gd name="T32" fmla="*/ 468 w 673"/>
                <a:gd name="T33" fmla="*/ 552 h 949"/>
                <a:gd name="T34" fmla="*/ 456 w 673"/>
                <a:gd name="T35" fmla="*/ 588 h 949"/>
                <a:gd name="T36" fmla="*/ 432 w 673"/>
                <a:gd name="T37" fmla="*/ 624 h 949"/>
                <a:gd name="T38" fmla="*/ 420 w 673"/>
                <a:gd name="T39" fmla="*/ 660 h 949"/>
                <a:gd name="T40" fmla="*/ 408 w 673"/>
                <a:gd name="T41" fmla="*/ 696 h 949"/>
                <a:gd name="T42" fmla="*/ 384 w 673"/>
                <a:gd name="T43" fmla="*/ 732 h 949"/>
                <a:gd name="T44" fmla="*/ 360 w 673"/>
                <a:gd name="T45" fmla="*/ 768 h 949"/>
                <a:gd name="T46" fmla="*/ 348 w 673"/>
                <a:gd name="T47" fmla="*/ 804 h 949"/>
                <a:gd name="T48" fmla="*/ 324 w 673"/>
                <a:gd name="T49" fmla="*/ 840 h 949"/>
                <a:gd name="T50" fmla="*/ 288 w 673"/>
                <a:gd name="T51" fmla="*/ 864 h 949"/>
                <a:gd name="T52" fmla="*/ 264 w 673"/>
                <a:gd name="T53" fmla="*/ 900 h 949"/>
                <a:gd name="T54" fmla="*/ 228 w 673"/>
                <a:gd name="T55" fmla="*/ 912 h 949"/>
                <a:gd name="T56" fmla="*/ 192 w 673"/>
                <a:gd name="T57" fmla="*/ 936 h 949"/>
                <a:gd name="T58" fmla="*/ 156 w 673"/>
                <a:gd name="T59" fmla="*/ 948 h 949"/>
                <a:gd name="T60" fmla="*/ 120 w 673"/>
                <a:gd name="T61" fmla="*/ 948 h 949"/>
                <a:gd name="T62" fmla="*/ 96 w 673"/>
                <a:gd name="T63" fmla="*/ 912 h 949"/>
                <a:gd name="T64" fmla="*/ 60 w 673"/>
                <a:gd name="T65" fmla="*/ 888 h 949"/>
                <a:gd name="T66" fmla="*/ 36 w 673"/>
                <a:gd name="T67" fmla="*/ 852 h 949"/>
                <a:gd name="T68" fmla="*/ 24 w 673"/>
                <a:gd name="T69" fmla="*/ 816 h 949"/>
                <a:gd name="T70" fmla="*/ 0 w 673"/>
                <a:gd name="T71" fmla="*/ 780 h 949"/>
                <a:gd name="T72" fmla="*/ 0 w 673"/>
                <a:gd name="T73" fmla="*/ 744 h 949"/>
                <a:gd name="T74" fmla="*/ 0 w 673"/>
                <a:gd name="T75" fmla="*/ 708 h 949"/>
                <a:gd name="T76" fmla="*/ 0 w 673"/>
                <a:gd name="T77" fmla="*/ 672 h 949"/>
                <a:gd name="T78" fmla="*/ 0 w 673"/>
                <a:gd name="T79" fmla="*/ 636 h 949"/>
                <a:gd name="T80" fmla="*/ 0 w 673"/>
                <a:gd name="T81" fmla="*/ 600 h 949"/>
                <a:gd name="T82" fmla="*/ 24 w 673"/>
                <a:gd name="T83" fmla="*/ 552 h 949"/>
                <a:gd name="T84" fmla="*/ 36 w 673"/>
                <a:gd name="T85" fmla="*/ 516 h 949"/>
                <a:gd name="T86" fmla="*/ 60 w 673"/>
                <a:gd name="T87" fmla="*/ 480 h 949"/>
                <a:gd name="T88" fmla="*/ 72 w 673"/>
                <a:gd name="T89" fmla="*/ 444 h 949"/>
                <a:gd name="T90" fmla="*/ 96 w 673"/>
                <a:gd name="T91" fmla="*/ 408 h 949"/>
                <a:gd name="T92" fmla="*/ 132 w 673"/>
                <a:gd name="T93" fmla="*/ 372 h 949"/>
                <a:gd name="T94" fmla="*/ 156 w 673"/>
                <a:gd name="T95" fmla="*/ 336 h 949"/>
                <a:gd name="T96" fmla="*/ 192 w 673"/>
                <a:gd name="T97" fmla="*/ 312 h 949"/>
                <a:gd name="T98" fmla="*/ 228 w 673"/>
                <a:gd name="T99" fmla="*/ 288 h 949"/>
                <a:gd name="T100" fmla="*/ 264 w 673"/>
                <a:gd name="T101" fmla="*/ 264 h 949"/>
                <a:gd name="T102" fmla="*/ 300 w 673"/>
                <a:gd name="T103" fmla="*/ 240 h 949"/>
                <a:gd name="T104" fmla="*/ 336 w 673"/>
                <a:gd name="T105" fmla="*/ 216 h 949"/>
                <a:gd name="T106" fmla="*/ 372 w 673"/>
                <a:gd name="T107" fmla="*/ 192 h 949"/>
                <a:gd name="T108" fmla="*/ 408 w 673"/>
                <a:gd name="T109" fmla="*/ 180 h 949"/>
                <a:gd name="T110" fmla="*/ 444 w 673"/>
                <a:gd name="T111" fmla="*/ 156 h 949"/>
                <a:gd name="T112" fmla="*/ 468 w 673"/>
                <a:gd name="T113" fmla="*/ 120 h 949"/>
                <a:gd name="T114" fmla="*/ 504 w 673"/>
                <a:gd name="T115" fmla="*/ 108 h 949"/>
                <a:gd name="T116" fmla="*/ 540 w 673"/>
                <a:gd name="T117" fmla="*/ 84 h 949"/>
                <a:gd name="T118" fmla="*/ 564 w 673"/>
                <a:gd name="T119" fmla="*/ 48 h 949"/>
                <a:gd name="T120" fmla="*/ 600 w 673"/>
                <a:gd name="T121" fmla="*/ 24 h 949"/>
                <a:gd name="T122" fmla="*/ 636 w 673"/>
                <a:gd name="T123" fmla="*/ 36 h 949"/>
                <a:gd name="T124" fmla="*/ 624 w 673"/>
                <a:gd name="T125" fmla="*/ 0 h 9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3"/>
                <a:gd name="T190" fmla="*/ 0 h 949"/>
                <a:gd name="T191" fmla="*/ 673 w 673"/>
                <a:gd name="T192" fmla="*/ 949 h 9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3" h="949">
                  <a:moveTo>
                    <a:pt x="624" y="0"/>
                  </a:moveTo>
                  <a:lnTo>
                    <a:pt x="636" y="36"/>
                  </a:lnTo>
                  <a:lnTo>
                    <a:pt x="672" y="60"/>
                  </a:lnTo>
                  <a:lnTo>
                    <a:pt x="672" y="96"/>
                  </a:lnTo>
                  <a:lnTo>
                    <a:pt x="660" y="132"/>
                  </a:lnTo>
                  <a:lnTo>
                    <a:pt x="648" y="168"/>
                  </a:lnTo>
                  <a:lnTo>
                    <a:pt x="612" y="192"/>
                  </a:lnTo>
                  <a:lnTo>
                    <a:pt x="600" y="228"/>
                  </a:lnTo>
                  <a:lnTo>
                    <a:pt x="588" y="264"/>
                  </a:lnTo>
                  <a:lnTo>
                    <a:pt x="564" y="300"/>
                  </a:lnTo>
                  <a:lnTo>
                    <a:pt x="552" y="336"/>
                  </a:lnTo>
                  <a:lnTo>
                    <a:pt x="540" y="372"/>
                  </a:lnTo>
                  <a:lnTo>
                    <a:pt x="528" y="408"/>
                  </a:lnTo>
                  <a:lnTo>
                    <a:pt x="516" y="444"/>
                  </a:lnTo>
                  <a:lnTo>
                    <a:pt x="504" y="480"/>
                  </a:lnTo>
                  <a:lnTo>
                    <a:pt x="480" y="516"/>
                  </a:lnTo>
                  <a:lnTo>
                    <a:pt x="468" y="552"/>
                  </a:lnTo>
                  <a:lnTo>
                    <a:pt x="456" y="588"/>
                  </a:lnTo>
                  <a:lnTo>
                    <a:pt x="432" y="624"/>
                  </a:lnTo>
                  <a:lnTo>
                    <a:pt x="420" y="660"/>
                  </a:lnTo>
                  <a:lnTo>
                    <a:pt x="408" y="696"/>
                  </a:lnTo>
                  <a:lnTo>
                    <a:pt x="384" y="732"/>
                  </a:lnTo>
                  <a:lnTo>
                    <a:pt x="360" y="768"/>
                  </a:lnTo>
                  <a:lnTo>
                    <a:pt x="348" y="804"/>
                  </a:lnTo>
                  <a:lnTo>
                    <a:pt x="324" y="840"/>
                  </a:lnTo>
                  <a:lnTo>
                    <a:pt x="288" y="864"/>
                  </a:lnTo>
                  <a:lnTo>
                    <a:pt x="264" y="900"/>
                  </a:lnTo>
                  <a:lnTo>
                    <a:pt x="228" y="912"/>
                  </a:lnTo>
                  <a:lnTo>
                    <a:pt x="192" y="936"/>
                  </a:lnTo>
                  <a:lnTo>
                    <a:pt x="156" y="948"/>
                  </a:lnTo>
                  <a:lnTo>
                    <a:pt x="120" y="948"/>
                  </a:lnTo>
                  <a:lnTo>
                    <a:pt x="96" y="912"/>
                  </a:lnTo>
                  <a:lnTo>
                    <a:pt x="60" y="888"/>
                  </a:lnTo>
                  <a:lnTo>
                    <a:pt x="36" y="852"/>
                  </a:lnTo>
                  <a:lnTo>
                    <a:pt x="24" y="816"/>
                  </a:lnTo>
                  <a:lnTo>
                    <a:pt x="0" y="780"/>
                  </a:lnTo>
                  <a:lnTo>
                    <a:pt x="0" y="744"/>
                  </a:lnTo>
                  <a:lnTo>
                    <a:pt x="0" y="708"/>
                  </a:lnTo>
                  <a:lnTo>
                    <a:pt x="0" y="672"/>
                  </a:lnTo>
                  <a:lnTo>
                    <a:pt x="0" y="636"/>
                  </a:lnTo>
                  <a:lnTo>
                    <a:pt x="0" y="600"/>
                  </a:lnTo>
                  <a:lnTo>
                    <a:pt x="24" y="552"/>
                  </a:lnTo>
                  <a:lnTo>
                    <a:pt x="36" y="516"/>
                  </a:lnTo>
                  <a:lnTo>
                    <a:pt x="60" y="480"/>
                  </a:lnTo>
                  <a:lnTo>
                    <a:pt x="72" y="444"/>
                  </a:lnTo>
                  <a:lnTo>
                    <a:pt x="96" y="408"/>
                  </a:lnTo>
                  <a:lnTo>
                    <a:pt x="132" y="372"/>
                  </a:lnTo>
                  <a:lnTo>
                    <a:pt x="156" y="336"/>
                  </a:lnTo>
                  <a:lnTo>
                    <a:pt x="192" y="312"/>
                  </a:lnTo>
                  <a:lnTo>
                    <a:pt x="228" y="288"/>
                  </a:lnTo>
                  <a:lnTo>
                    <a:pt x="264" y="264"/>
                  </a:lnTo>
                  <a:lnTo>
                    <a:pt x="300" y="240"/>
                  </a:lnTo>
                  <a:lnTo>
                    <a:pt x="336" y="216"/>
                  </a:lnTo>
                  <a:lnTo>
                    <a:pt x="372" y="192"/>
                  </a:lnTo>
                  <a:lnTo>
                    <a:pt x="408" y="180"/>
                  </a:lnTo>
                  <a:lnTo>
                    <a:pt x="444" y="156"/>
                  </a:lnTo>
                  <a:lnTo>
                    <a:pt x="468" y="120"/>
                  </a:lnTo>
                  <a:lnTo>
                    <a:pt x="504" y="108"/>
                  </a:lnTo>
                  <a:lnTo>
                    <a:pt x="540" y="84"/>
                  </a:lnTo>
                  <a:lnTo>
                    <a:pt x="564" y="48"/>
                  </a:lnTo>
                  <a:lnTo>
                    <a:pt x="600" y="24"/>
                  </a:lnTo>
                  <a:lnTo>
                    <a:pt x="636" y="36"/>
                  </a:lnTo>
                  <a:lnTo>
                    <a:pt x="624" y="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29"/>
            <p:cNvSpPr>
              <a:spLocks/>
            </p:cNvSpPr>
            <p:nvPr/>
          </p:nvSpPr>
          <p:spPr bwMode="auto">
            <a:xfrm>
              <a:off x="2688" y="2760"/>
              <a:ext cx="613" cy="877"/>
            </a:xfrm>
            <a:custGeom>
              <a:avLst/>
              <a:gdLst>
                <a:gd name="T0" fmla="*/ 0 w 613"/>
                <a:gd name="T1" fmla="*/ 24 h 877"/>
                <a:gd name="T2" fmla="*/ 24 w 613"/>
                <a:gd name="T3" fmla="*/ 60 h 877"/>
                <a:gd name="T4" fmla="*/ 36 w 613"/>
                <a:gd name="T5" fmla="*/ 96 h 877"/>
                <a:gd name="T6" fmla="*/ 36 w 613"/>
                <a:gd name="T7" fmla="*/ 132 h 877"/>
                <a:gd name="T8" fmla="*/ 36 w 613"/>
                <a:gd name="T9" fmla="*/ 168 h 877"/>
                <a:gd name="T10" fmla="*/ 36 w 613"/>
                <a:gd name="T11" fmla="*/ 204 h 877"/>
                <a:gd name="T12" fmla="*/ 36 w 613"/>
                <a:gd name="T13" fmla="*/ 240 h 877"/>
                <a:gd name="T14" fmla="*/ 48 w 613"/>
                <a:gd name="T15" fmla="*/ 276 h 877"/>
                <a:gd name="T16" fmla="*/ 48 w 613"/>
                <a:gd name="T17" fmla="*/ 312 h 877"/>
                <a:gd name="T18" fmla="*/ 60 w 613"/>
                <a:gd name="T19" fmla="*/ 348 h 877"/>
                <a:gd name="T20" fmla="*/ 84 w 613"/>
                <a:gd name="T21" fmla="*/ 384 h 877"/>
                <a:gd name="T22" fmla="*/ 96 w 613"/>
                <a:gd name="T23" fmla="*/ 420 h 877"/>
                <a:gd name="T24" fmla="*/ 108 w 613"/>
                <a:gd name="T25" fmla="*/ 456 h 877"/>
                <a:gd name="T26" fmla="*/ 132 w 613"/>
                <a:gd name="T27" fmla="*/ 492 h 877"/>
                <a:gd name="T28" fmla="*/ 144 w 613"/>
                <a:gd name="T29" fmla="*/ 528 h 877"/>
                <a:gd name="T30" fmla="*/ 156 w 613"/>
                <a:gd name="T31" fmla="*/ 564 h 877"/>
                <a:gd name="T32" fmla="*/ 180 w 613"/>
                <a:gd name="T33" fmla="*/ 600 h 877"/>
                <a:gd name="T34" fmla="*/ 204 w 613"/>
                <a:gd name="T35" fmla="*/ 636 h 877"/>
                <a:gd name="T36" fmla="*/ 240 w 613"/>
                <a:gd name="T37" fmla="*/ 672 h 877"/>
                <a:gd name="T38" fmla="*/ 252 w 613"/>
                <a:gd name="T39" fmla="*/ 708 h 877"/>
                <a:gd name="T40" fmla="*/ 276 w 613"/>
                <a:gd name="T41" fmla="*/ 744 h 877"/>
                <a:gd name="T42" fmla="*/ 300 w 613"/>
                <a:gd name="T43" fmla="*/ 780 h 877"/>
                <a:gd name="T44" fmla="*/ 336 w 613"/>
                <a:gd name="T45" fmla="*/ 816 h 877"/>
                <a:gd name="T46" fmla="*/ 372 w 613"/>
                <a:gd name="T47" fmla="*/ 840 h 877"/>
                <a:gd name="T48" fmla="*/ 408 w 613"/>
                <a:gd name="T49" fmla="*/ 864 h 877"/>
                <a:gd name="T50" fmla="*/ 444 w 613"/>
                <a:gd name="T51" fmla="*/ 876 h 877"/>
                <a:gd name="T52" fmla="*/ 480 w 613"/>
                <a:gd name="T53" fmla="*/ 876 h 877"/>
                <a:gd name="T54" fmla="*/ 516 w 613"/>
                <a:gd name="T55" fmla="*/ 876 h 877"/>
                <a:gd name="T56" fmla="*/ 552 w 613"/>
                <a:gd name="T57" fmla="*/ 876 h 877"/>
                <a:gd name="T58" fmla="*/ 588 w 613"/>
                <a:gd name="T59" fmla="*/ 852 h 877"/>
                <a:gd name="T60" fmla="*/ 600 w 613"/>
                <a:gd name="T61" fmla="*/ 816 h 877"/>
                <a:gd name="T62" fmla="*/ 612 w 613"/>
                <a:gd name="T63" fmla="*/ 780 h 877"/>
                <a:gd name="T64" fmla="*/ 612 w 613"/>
                <a:gd name="T65" fmla="*/ 744 h 877"/>
                <a:gd name="T66" fmla="*/ 612 w 613"/>
                <a:gd name="T67" fmla="*/ 708 h 877"/>
                <a:gd name="T68" fmla="*/ 612 w 613"/>
                <a:gd name="T69" fmla="*/ 672 h 877"/>
                <a:gd name="T70" fmla="*/ 588 w 613"/>
                <a:gd name="T71" fmla="*/ 636 h 877"/>
                <a:gd name="T72" fmla="*/ 576 w 613"/>
                <a:gd name="T73" fmla="*/ 600 h 877"/>
                <a:gd name="T74" fmla="*/ 540 w 613"/>
                <a:gd name="T75" fmla="*/ 564 h 877"/>
                <a:gd name="T76" fmla="*/ 528 w 613"/>
                <a:gd name="T77" fmla="*/ 528 h 877"/>
                <a:gd name="T78" fmla="*/ 492 w 613"/>
                <a:gd name="T79" fmla="*/ 504 h 877"/>
                <a:gd name="T80" fmla="*/ 456 w 613"/>
                <a:gd name="T81" fmla="*/ 480 h 877"/>
                <a:gd name="T82" fmla="*/ 432 w 613"/>
                <a:gd name="T83" fmla="*/ 444 h 877"/>
                <a:gd name="T84" fmla="*/ 396 w 613"/>
                <a:gd name="T85" fmla="*/ 420 h 877"/>
                <a:gd name="T86" fmla="*/ 372 w 613"/>
                <a:gd name="T87" fmla="*/ 384 h 877"/>
                <a:gd name="T88" fmla="*/ 336 w 613"/>
                <a:gd name="T89" fmla="*/ 360 h 877"/>
                <a:gd name="T90" fmla="*/ 324 w 613"/>
                <a:gd name="T91" fmla="*/ 324 h 877"/>
                <a:gd name="T92" fmla="*/ 288 w 613"/>
                <a:gd name="T93" fmla="*/ 300 h 877"/>
                <a:gd name="T94" fmla="*/ 276 w 613"/>
                <a:gd name="T95" fmla="*/ 264 h 877"/>
                <a:gd name="T96" fmla="*/ 240 w 613"/>
                <a:gd name="T97" fmla="*/ 240 h 877"/>
                <a:gd name="T98" fmla="*/ 216 w 613"/>
                <a:gd name="T99" fmla="*/ 204 h 877"/>
                <a:gd name="T100" fmla="*/ 180 w 613"/>
                <a:gd name="T101" fmla="*/ 180 h 877"/>
                <a:gd name="T102" fmla="*/ 156 w 613"/>
                <a:gd name="T103" fmla="*/ 144 h 877"/>
                <a:gd name="T104" fmla="*/ 132 w 613"/>
                <a:gd name="T105" fmla="*/ 108 h 877"/>
                <a:gd name="T106" fmla="*/ 108 w 613"/>
                <a:gd name="T107" fmla="*/ 72 h 877"/>
                <a:gd name="T108" fmla="*/ 84 w 613"/>
                <a:gd name="T109" fmla="*/ 36 h 877"/>
                <a:gd name="T110" fmla="*/ 84 w 613"/>
                <a:gd name="T111" fmla="*/ 0 h 877"/>
                <a:gd name="T112" fmla="*/ 48 w 613"/>
                <a:gd name="T113" fmla="*/ 12 h 877"/>
                <a:gd name="T114" fmla="*/ 12 w 613"/>
                <a:gd name="T115" fmla="*/ 0 h 877"/>
                <a:gd name="T116" fmla="*/ 0 w 613"/>
                <a:gd name="T117" fmla="*/ 24 h 8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3"/>
                <a:gd name="T178" fmla="*/ 0 h 877"/>
                <a:gd name="T179" fmla="*/ 613 w 613"/>
                <a:gd name="T180" fmla="*/ 877 h 8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3" h="877">
                  <a:moveTo>
                    <a:pt x="0" y="24"/>
                  </a:moveTo>
                  <a:lnTo>
                    <a:pt x="24" y="60"/>
                  </a:lnTo>
                  <a:lnTo>
                    <a:pt x="36" y="96"/>
                  </a:lnTo>
                  <a:lnTo>
                    <a:pt x="36" y="132"/>
                  </a:lnTo>
                  <a:lnTo>
                    <a:pt x="36" y="168"/>
                  </a:lnTo>
                  <a:lnTo>
                    <a:pt x="36" y="204"/>
                  </a:lnTo>
                  <a:lnTo>
                    <a:pt x="36" y="240"/>
                  </a:lnTo>
                  <a:lnTo>
                    <a:pt x="48" y="276"/>
                  </a:lnTo>
                  <a:lnTo>
                    <a:pt x="48" y="312"/>
                  </a:lnTo>
                  <a:lnTo>
                    <a:pt x="60" y="348"/>
                  </a:lnTo>
                  <a:lnTo>
                    <a:pt x="84" y="384"/>
                  </a:lnTo>
                  <a:lnTo>
                    <a:pt x="96" y="420"/>
                  </a:lnTo>
                  <a:lnTo>
                    <a:pt x="108" y="456"/>
                  </a:lnTo>
                  <a:lnTo>
                    <a:pt x="132" y="492"/>
                  </a:lnTo>
                  <a:lnTo>
                    <a:pt x="144" y="528"/>
                  </a:lnTo>
                  <a:lnTo>
                    <a:pt x="156" y="564"/>
                  </a:lnTo>
                  <a:lnTo>
                    <a:pt x="180" y="600"/>
                  </a:lnTo>
                  <a:lnTo>
                    <a:pt x="204" y="636"/>
                  </a:lnTo>
                  <a:lnTo>
                    <a:pt x="240" y="672"/>
                  </a:lnTo>
                  <a:lnTo>
                    <a:pt x="252" y="708"/>
                  </a:lnTo>
                  <a:lnTo>
                    <a:pt x="276" y="744"/>
                  </a:lnTo>
                  <a:lnTo>
                    <a:pt x="300" y="780"/>
                  </a:lnTo>
                  <a:lnTo>
                    <a:pt x="336" y="816"/>
                  </a:lnTo>
                  <a:lnTo>
                    <a:pt x="372" y="840"/>
                  </a:lnTo>
                  <a:lnTo>
                    <a:pt x="408" y="864"/>
                  </a:lnTo>
                  <a:lnTo>
                    <a:pt x="444" y="876"/>
                  </a:lnTo>
                  <a:lnTo>
                    <a:pt x="480" y="876"/>
                  </a:lnTo>
                  <a:lnTo>
                    <a:pt x="516" y="876"/>
                  </a:lnTo>
                  <a:lnTo>
                    <a:pt x="552" y="876"/>
                  </a:lnTo>
                  <a:lnTo>
                    <a:pt x="588" y="852"/>
                  </a:lnTo>
                  <a:lnTo>
                    <a:pt x="600" y="816"/>
                  </a:lnTo>
                  <a:lnTo>
                    <a:pt x="612" y="780"/>
                  </a:lnTo>
                  <a:lnTo>
                    <a:pt x="612" y="744"/>
                  </a:lnTo>
                  <a:lnTo>
                    <a:pt x="612" y="708"/>
                  </a:lnTo>
                  <a:lnTo>
                    <a:pt x="612" y="672"/>
                  </a:lnTo>
                  <a:lnTo>
                    <a:pt x="588" y="636"/>
                  </a:lnTo>
                  <a:lnTo>
                    <a:pt x="576" y="600"/>
                  </a:lnTo>
                  <a:lnTo>
                    <a:pt x="540" y="564"/>
                  </a:lnTo>
                  <a:lnTo>
                    <a:pt x="528" y="528"/>
                  </a:lnTo>
                  <a:lnTo>
                    <a:pt x="492" y="504"/>
                  </a:lnTo>
                  <a:lnTo>
                    <a:pt x="456" y="480"/>
                  </a:lnTo>
                  <a:lnTo>
                    <a:pt x="432" y="444"/>
                  </a:lnTo>
                  <a:lnTo>
                    <a:pt x="396" y="420"/>
                  </a:lnTo>
                  <a:lnTo>
                    <a:pt x="372" y="384"/>
                  </a:lnTo>
                  <a:lnTo>
                    <a:pt x="336" y="360"/>
                  </a:lnTo>
                  <a:lnTo>
                    <a:pt x="324" y="324"/>
                  </a:lnTo>
                  <a:lnTo>
                    <a:pt x="288" y="300"/>
                  </a:lnTo>
                  <a:lnTo>
                    <a:pt x="276" y="264"/>
                  </a:lnTo>
                  <a:lnTo>
                    <a:pt x="240" y="240"/>
                  </a:lnTo>
                  <a:lnTo>
                    <a:pt x="216" y="204"/>
                  </a:lnTo>
                  <a:lnTo>
                    <a:pt x="180" y="180"/>
                  </a:lnTo>
                  <a:lnTo>
                    <a:pt x="156" y="144"/>
                  </a:lnTo>
                  <a:lnTo>
                    <a:pt x="132" y="108"/>
                  </a:lnTo>
                  <a:lnTo>
                    <a:pt x="108" y="72"/>
                  </a:lnTo>
                  <a:lnTo>
                    <a:pt x="84" y="36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12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0" y="1371600"/>
            <a:ext cx="3124200" cy="5486400"/>
            <a:chOff x="0" y="864"/>
            <a:chExt cx="2058" cy="3456"/>
          </a:xfrm>
        </p:grpSpPr>
        <p:sp>
          <p:nvSpPr>
            <p:cNvPr id="33813" name="Freeform 5"/>
            <p:cNvSpPr>
              <a:spLocks/>
            </p:cNvSpPr>
            <p:nvPr/>
          </p:nvSpPr>
          <p:spPr bwMode="auto">
            <a:xfrm>
              <a:off x="445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6"/>
            <p:cNvSpPr>
              <a:spLocks/>
            </p:cNvSpPr>
            <p:nvPr/>
          </p:nvSpPr>
          <p:spPr bwMode="auto">
            <a:xfrm>
              <a:off x="133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Oval 7"/>
            <p:cNvSpPr>
              <a:spLocks noChangeArrowheads="1"/>
            </p:cNvSpPr>
            <p:nvPr/>
          </p:nvSpPr>
          <p:spPr bwMode="auto">
            <a:xfrm rot="60000">
              <a:off x="344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16" name="Freeform 8"/>
            <p:cNvSpPr>
              <a:spLocks/>
            </p:cNvSpPr>
            <p:nvPr/>
          </p:nvSpPr>
          <p:spPr bwMode="auto">
            <a:xfrm>
              <a:off x="111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9"/>
            <p:cNvSpPr>
              <a:spLocks/>
            </p:cNvSpPr>
            <p:nvPr/>
          </p:nvSpPr>
          <p:spPr bwMode="auto">
            <a:xfrm>
              <a:off x="80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Oval 10"/>
            <p:cNvSpPr>
              <a:spLocks noChangeArrowheads="1"/>
            </p:cNvSpPr>
            <p:nvPr/>
          </p:nvSpPr>
          <p:spPr bwMode="auto">
            <a:xfrm rot="60000">
              <a:off x="101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19" name="Rectangle 30"/>
            <p:cNvSpPr>
              <a:spLocks noChangeArrowheads="1"/>
            </p:cNvSpPr>
            <p:nvPr/>
          </p:nvSpPr>
          <p:spPr bwMode="auto">
            <a:xfrm>
              <a:off x="0" y="864"/>
              <a:ext cx="205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nonsister chromatids</a:t>
              </a:r>
            </a:p>
          </p:txBody>
        </p:sp>
        <p:sp>
          <p:nvSpPr>
            <p:cNvPr id="33820" name="Line 31"/>
            <p:cNvSpPr>
              <a:spLocks noChangeShapeType="1"/>
            </p:cNvSpPr>
            <p:nvPr/>
          </p:nvSpPr>
          <p:spPr bwMode="auto">
            <a:xfrm>
              <a:off x="1008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32"/>
            <p:cNvSpPr>
              <a:spLocks noChangeShapeType="1"/>
            </p:cNvSpPr>
            <p:nvPr/>
          </p:nvSpPr>
          <p:spPr bwMode="auto">
            <a:xfrm>
              <a:off x="672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Rectangle 33"/>
            <p:cNvSpPr>
              <a:spLocks noChangeArrowheads="1"/>
            </p:cNvSpPr>
            <p:nvPr/>
          </p:nvSpPr>
          <p:spPr bwMode="auto">
            <a:xfrm>
              <a:off x="240" y="3880"/>
              <a:ext cx="144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chiasmata: site of crossing over</a:t>
              </a:r>
            </a:p>
          </p:txBody>
        </p:sp>
        <p:sp>
          <p:nvSpPr>
            <p:cNvPr id="33823" name="Line 35"/>
            <p:cNvSpPr>
              <a:spLocks noChangeShapeType="1"/>
            </p:cNvSpPr>
            <p:nvPr/>
          </p:nvSpPr>
          <p:spPr bwMode="auto">
            <a:xfrm>
              <a:off x="816" y="2896"/>
              <a:ext cx="0" cy="102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096000" y="6172200"/>
            <a:ext cx="14636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variation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81600" y="1295400"/>
            <a:ext cx="2590800" cy="4687888"/>
            <a:chOff x="3608" y="816"/>
            <a:chExt cx="2016" cy="2953"/>
          </a:xfrm>
        </p:grpSpPr>
        <p:sp>
          <p:nvSpPr>
            <p:cNvPr id="33802" name="Rectangle 11"/>
            <p:cNvSpPr>
              <a:spLocks noChangeArrowheads="1"/>
            </p:cNvSpPr>
            <p:nvPr/>
          </p:nvSpPr>
          <p:spPr bwMode="auto">
            <a:xfrm>
              <a:off x="4608" y="816"/>
              <a:ext cx="76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B50069"/>
                  </a:solidFill>
                </a:rPr>
                <a:t>Tetrad</a:t>
              </a:r>
            </a:p>
          </p:txBody>
        </p:sp>
        <p:sp>
          <p:nvSpPr>
            <p:cNvPr id="33803" name="Freeform 16"/>
            <p:cNvSpPr>
              <a:spLocks/>
            </p:cNvSpPr>
            <p:nvPr/>
          </p:nvSpPr>
          <p:spPr bwMode="auto">
            <a:xfrm>
              <a:off x="4573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7"/>
            <p:cNvSpPr>
              <a:spLocks/>
            </p:cNvSpPr>
            <p:nvPr/>
          </p:nvSpPr>
          <p:spPr bwMode="auto">
            <a:xfrm>
              <a:off x="4261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Oval 18"/>
            <p:cNvSpPr>
              <a:spLocks noChangeArrowheads="1"/>
            </p:cNvSpPr>
            <p:nvPr/>
          </p:nvSpPr>
          <p:spPr bwMode="auto">
            <a:xfrm rot="60000">
              <a:off x="4472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06" name="Freeform 19"/>
            <p:cNvSpPr>
              <a:spLocks/>
            </p:cNvSpPr>
            <p:nvPr/>
          </p:nvSpPr>
          <p:spPr bwMode="auto">
            <a:xfrm>
              <a:off x="5245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Freeform 20"/>
            <p:cNvSpPr>
              <a:spLocks/>
            </p:cNvSpPr>
            <p:nvPr/>
          </p:nvSpPr>
          <p:spPr bwMode="auto">
            <a:xfrm>
              <a:off x="493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Oval 21"/>
            <p:cNvSpPr>
              <a:spLocks noChangeArrowheads="1"/>
            </p:cNvSpPr>
            <p:nvPr/>
          </p:nvSpPr>
          <p:spPr bwMode="auto">
            <a:xfrm rot="60000">
              <a:off x="514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3809" name="Line 23"/>
            <p:cNvSpPr>
              <a:spLocks noChangeShapeType="1"/>
            </p:cNvSpPr>
            <p:nvPr/>
          </p:nvSpPr>
          <p:spPr bwMode="auto">
            <a:xfrm>
              <a:off x="3608" y="25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Freeform 24"/>
            <p:cNvSpPr>
              <a:spLocks/>
            </p:cNvSpPr>
            <p:nvPr/>
          </p:nvSpPr>
          <p:spPr bwMode="auto">
            <a:xfrm>
              <a:off x="4584" y="2964"/>
              <a:ext cx="385" cy="781"/>
            </a:xfrm>
            <a:custGeom>
              <a:avLst/>
              <a:gdLst>
                <a:gd name="T0" fmla="*/ 24 w 385"/>
                <a:gd name="T1" fmla="*/ 12 h 781"/>
                <a:gd name="T2" fmla="*/ 60 w 385"/>
                <a:gd name="T3" fmla="*/ 0 h 781"/>
                <a:gd name="T4" fmla="*/ 96 w 385"/>
                <a:gd name="T5" fmla="*/ 0 h 781"/>
                <a:gd name="T6" fmla="*/ 132 w 385"/>
                <a:gd name="T7" fmla="*/ 0 h 781"/>
                <a:gd name="T8" fmla="*/ 168 w 385"/>
                <a:gd name="T9" fmla="*/ 0 h 781"/>
                <a:gd name="T10" fmla="*/ 204 w 385"/>
                <a:gd name="T11" fmla="*/ 0 h 781"/>
                <a:gd name="T12" fmla="*/ 240 w 385"/>
                <a:gd name="T13" fmla="*/ 0 h 781"/>
                <a:gd name="T14" fmla="*/ 276 w 385"/>
                <a:gd name="T15" fmla="*/ 0 h 781"/>
                <a:gd name="T16" fmla="*/ 300 w 385"/>
                <a:gd name="T17" fmla="*/ 36 h 781"/>
                <a:gd name="T18" fmla="*/ 312 w 385"/>
                <a:gd name="T19" fmla="*/ 72 h 781"/>
                <a:gd name="T20" fmla="*/ 324 w 385"/>
                <a:gd name="T21" fmla="*/ 108 h 781"/>
                <a:gd name="T22" fmla="*/ 360 w 385"/>
                <a:gd name="T23" fmla="*/ 132 h 781"/>
                <a:gd name="T24" fmla="*/ 360 w 385"/>
                <a:gd name="T25" fmla="*/ 168 h 781"/>
                <a:gd name="T26" fmla="*/ 372 w 385"/>
                <a:gd name="T27" fmla="*/ 204 h 781"/>
                <a:gd name="T28" fmla="*/ 372 w 385"/>
                <a:gd name="T29" fmla="*/ 240 h 781"/>
                <a:gd name="T30" fmla="*/ 372 w 385"/>
                <a:gd name="T31" fmla="*/ 276 h 781"/>
                <a:gd name="T32" fmla="*/ 372 w 385"/>
                <a:gd name="T33" fmla="*/ 312 h 781"/>
                <a:gd name="T34" fmla="*/ 372 w 385"/>
                <a:gd name="T35" fmla="*/ 348 h 781"/>
                <a:gd name="T36" fmla="*/ 372 w 385"/>
                <a:gd name="T37" fmla="*/ 384 h 781"/>
                <a:gd name="T38" fmla="*/ 372 w 385"/>
                <a:gd name="T39" fmla="*/ 420 h 781"/>
                <a:gd name="T40" fmla="*/ 372 w 385"/>
                <a:gd name="T41" fmla="*/ 456 h 781"/>
                <a:gd name="T42" fmla="*/ 372 w 385"/>
                <a:gd name="T43" fmla="*/ 492 h 781"/>
                <a:gd name="T44" fmla="*/ 372 w 385"/>
                <a:gd name="T45" fmla="*/ 528 h 781"/>
                <a:gd name="T46" fmla="*/ 372 w 385"/>
                <a:gd name="T47" fmla="*/ 564 h 781"/>
                <a:gd name="T48" fmla="*/ 384 w 385"/>
                <a:gd name="T49" fmla="*/ 600 h 781"/>
                <a:gd name="T50" fmla="*/ 360 w 385"/>
                <a:gd name="T51" fmla="*/ 636 h 781"/>
                <a:gd name="T52" fmla="*/ 324 w 385"/>
                <a:gd name="T53" fmla="*/ 648 h 781"/>
                <a:gd name="T54" fmla="*/ 300 w 385"/>
                <a:gd name="T55" fmla="*/ 684 h 781"/>
                <a:gd name="T56" fmla="*/ 276 w 385"/>
                <a:gd name="T57" fmla="*/ 720 h 781"/>
                <a:gd name="T58" fmla="*/ 264 w 385"/>
                <a:gd name="T59" fmla="*/ 756 h 781"/>
                <a:gd name="T60" fmla="*/ 228 w 385"/>
                <a:gd name="T61" fmla="*/ 768 h 781"/>
                <a:gd name="T62" fmla="*/ 192 w 385"/>
                <a:gd name="T63" fmla="*/ 780 h 781"/>
                <a:gd name="T64" fmla="*/ 156 w 385"/>
                <a:gd name="T65" fmla="*/ 780 h 781"/>
                <a:gd name="T66" fmla="*/ 120 w 385"/>
                <a:gd name="T67" fmla="*/ 768 h 781"/>
                <a:gd name="T68" fmla="*/ 108 w 385"/>
                <a:gd name="T69" fmla="*/ 732 h 781"/>
                <a:gd name="T70" fmla="*/ 84 w 385"/>
                <a:gd name="T71" fmla="*/ 696 h 781"/>
                <a:gd name="T72" fmla="*/ 72 w 385"/>
                <a:gd name="T73" fmla="*/ 660 h 781"/>
                <a:gd name="T74" fmla="*/ 60 w 385"/>
                <a:gd name="T75" fmla="*/ 624 h 781"/>
                <a:gd name="T76" fmla="*/ 36 w 385"/>
                <a:gd name="T77" fmla="*/ 588 h 781"/>
                <a:gd name="T78" fmla="*/ 24 w 385"/>
                <a:gd name="T79" fmla="*/ 552 h 781"/>
                <a:gd name="T80" fmla="*/ 12 w 385"/>
                <a:gd name="T81" fmla="*/ 516 h 781"/>
                <a:gd name="T82" fmla="*/ 0 w 385"/>
                <a:gd name="T83" fmla="*/ 480 h 781"/>
                <a:gd name="T84" fmla="*/ 0 w 385"/>
                <a:gd name="T85" fmla="*/ 444 h 781"/>
                <a:gd name="T86" fmla="*/ 0 w 385"/>
                <a:gd name="T87" fmla="*/ 408 h 781"/>
                <a:gd name="T88" fmla="*/ 0 w 385"/>
                <a:gd name="T89" fmla="*/ 372 h 781"/>
                <a:gd name="T90" fmla="*/ 0 w 385"/>
                <a:gd name="T91" fmla="*/ 336 h 781"/>
                <a:gd name="T92" fmla="*/ 0 w 385"/>
                <a:gd name="T93" fmla="*/ 300 h 781"/>
                <a:gd name="T94" fmla="*/ 0 w 385"/>
                <a:gd name="T95" fmla="*/ 264 h 781"/>
                <a:gd name="T96" fmla="*/ 0 w 385"/>
                <a:gd name="T97" fmla="*/ 228 h 781"/>
                <a:gd name="T98" fmla="*/ 0 w 385"/>
                <a:gd name="T99" fmla="*/ 192 h 781"/>
                <a:gd name="T100" fmla="*/ 0 w 385"/>
                <a:gd name="T101" fmla="*/ 156 h 781"/>
                <a:gd name="T102" fmla="*/ 0 w 385"/>
                <a:gd name="T103" fmla="*/ 120 h 781"/>
                <a:gd name="T104" fmla="*/ 0 w 385"/>
                <a:gd name="T105" fmla="*/ 84 h 781"/>
                <a:gd name="T106" fmla="*/ 0 w 385"/>
                <a:gd name="T107" fmla="*/ 48 h 781"/>
                <a:gd name="T108" fmla="*/ 24 w 385"/>
                <a:gd name="T109" fmla="*/ 12 h 781"/>
                <a:gd name="T110" fmla="*/ 24 w 385"/>
                <a:gd name="T111" fmla="*/ 12 h 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5"/>
                <a:gd name="T169" fmla="*/ 0 h 781"/>
                <a:gd name="T170" fmla="*/ 385 w 385"/>
                <a:gd name="T171" fmla="*/ 781 h 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5" h="781">
                  <a:moveTo>
                    <a:pt x="24" y="12"/>
                  </a:moveTo>
                  <a:lnTo>
                    <a:pt x="60" y="0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4" y="0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00" y="36"/>
                  </a:lnTo>
                  <a:lnTo>
                    <a:pt x="312" y="72"/>
                  </a:lnTo>
                  <a:lnTo>
                    <a:pt x="324" y="108"/>
                  </a:lnTo>
                  <a:lnTo>
                    <a:pt x="360" y="132"/>
                  </a:lnTo>
                  <a:lnTo>
                    <a:pt x="360" y="168"/>
                  </a:lnTo>
                  <a:lnTo>
                    <a:pt x="372" y="204"/>
                  </a:lnTo>
                  <a:lnTo>
                    <a:pt x="372" y="240"/>
                  </a:lnTo>
                  <a:lnTo>
                    <a:pt x="372" y="276"/>
                  </a:lnTo>
                  <a:lnTo>
                    <a:pt x="372" y="312"/>
                  </a:lnTo>
                  <a:lnTo>
                    <a:pt x="372" y="348"/>
                  </a:lnTo>
                  <a:lnTo>
                    <a:pt x="372" y="384"/>
                  </a:lnTo>
                  <a:lnTo>
                    <a:pt x="372" y="420"/>
                  </a:lnTo>
                  <a:lnTo>
                    <a:pt x="372" y="456"/>
                  </a:lnTo>
                  <a:lnTo>
                    <a:pt x="372" y="492"/>
                  </a:lnTo>
                  <a:lnTo>
                    <a:pt x="372" y="528"/>
                  </a:lnTo>
                  <a:lnTo>
                    <a:pt x="372" y="564"/>
                  </a:lnTo>
                  <a:lnTo>
                    <a:pt x="384" y="600"/>
                  </a:lnTo>
                  <a:lnTo>
                    <a:pt x="360" y="636"/>
                  </a:lnTo>
                  <a:lnTo>
                    <a:pt x="324" y="648"/>
                  </a:lnTo>
                  <a:lnTo>
                    <a:pt x="300" y="684"/>
                  </a:lnTo>
                  <a:lnTo>
                    <a:pt x="276" y="720"/>
                  </a:lnTo>
                  <a:lnTo>
                    <a:pt x="264" y="756"/>
                  </a:lnTo>
                  <a:lnTo>
                    <a:pt x="228" y="768"/>
                  </a:lnTo>
                  <a:lnTo>
                    <a:pt x="192" y="780"/>
                  </a:lnTo>
                  <a:lnTo>
                    <a:pt x="156" y="780"/>
                  </a:lnTo>
                  <a:lnTo>
                    <a:pt x="120" y="768"/>
                  </a:lnTo>
                  <a:lnTo>
                    <a:pt x="108" y="732"/>
                  </a:lnTo>
                  <a:lnTo>
                    <a:pt x="84" y="696"/>
                  </a:lnTo>
                  <a:lnTo>
                    <a:pt x="72" y="660"/>
                  </a:lnTo>
                  <a:lnTo>
                    <a:pt x="60" y="624"/>
                  </a:lnTo>
                  <a:lnTo>
                    <a:pt x="36" y="588"/>
                  </a:lnTo>
                  <a:lnTo>
                    <a:pt x="24" y="552"/>
                  </a:lnTo>
                  <a:lnTo>
                    <a:pt x="12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0" y="408"/>
                  </a:lnTo>
                  <a:lnTo>
                    <a:pt x="0" y="372"/>
                  </a:lnTo>
                  <a:lnTo>
                    <a:pt x="0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25"/>
            <p:cNvSpPr>
              <a:spLocks/>
            </p:cNvSpPr>
            <p:nvPr/>
          </p:nvSpPr>
          <p:spPr bwMode="auto">
            <a:xfrm>
              <a:off x="4920" y="2976"/>
              <a:ext cx="349" cy="793"/>
            </a:xfrm>
            <a:custGeom>
              <a:avLst/>
              <a:gdLst>
                <a:gd name="T0" fmla="*/ 312 w 349"/>
                <a:gd name="T1" fmla="*/ 0 h 793"/>
                <a:gd name="T2" fmla="*/ 276 w 349"/>
                <a:gd name="T3" fmla="*/ 0 h 793"/>
                <a:gd name="T4" fmla="*/ 240 w 349"/>
                <a:gd name="T5" fmla="*/ 0 h 793"/>
                <a:gd name="T6" fmla="*/ 204 w 349"/>
                <a:gd name="T7" fmla="*/ 0 h 793"/>
                <a:gd name="T8" fmla="*/ 168 w 349"/>
                <a:gd name="T9" fmla="*/ 0 h 793"/>
                <a:gd name="T10" fmla="*/ 132 w 349"/>
                <a:gd name="T11" fmla="*/ 0 h 793"/>
                <a:gd name="T12" fmla="*/ 96 w 349"/>
                <a:gd name="T13" fmla="*/ 0 h 793"/>
                <a:gd name="T14" fmla="*/ 60 w 349"/>
                <a:gd name="T15" fmla="*/ 0 h 793"/>
                <a:gd name="T16" fmla="*/ 48 w 349"/>
                <a:gd name="T17" fmla="*/ 36 h 793"/>
                <a:gd name="T18" fmla="*/ 48 w 349"/>
                <a:gd name="T19" fmla="*/ 72 h 793"/>
                <a:gd name="T20" fmla="*/ 24 w 349"/>
                <a:gd name="T21" fmla="*/ 108 h 793"/>
                <a:gd name="T22" fmla="*/ 12 w 349"/>
                <a:gd name="T23" fmla="*/ 144 h 793"/>
                <a:gd name="T24" fmla="*/ 0 w 349"/>
                <a:gd name="T25" fmla="*/ 192 h 793"/>
                <a:gd name="T26" fmla="*/ 0 w 349"/>
                <a:gd name="T27" fmla="*/ 240 h 793"/>
                <a:gd name="T28" fmla="*/ 0 w 349"/>
                <a:gd name="T29" fmla="*/ 276 h 793"/>
                <a:gd name="T30" fmla="*/ 0 w 349"/>
                <a:gd name="T31" fmla="*/ 312 h 793"/>
                <a:gd name="T32" fmla="*/ 0 w 349"/>
                <a:gd name="T33" fmla="*/ 348 h 793"/>
                <a:gd name="T34" fmla="*/ 0 w 349"/>
                <a:gd name="T35" fmla="*/ 384 h 793"/>
                <a:gd name="T36" fmla="*/ 0 w 349"/>
                <a:gd name="T37" fmla="*/ 420 h 793"/>
                <a:gd name="T38" fmla="*/ 0 w 349"/>
                <a:gd name="T39" fmla="*/ 456 h 793"/>
                <a:gd name="T40" fmla="*/ 0 w 349"/>
                <a:gd name="T41" fmla="*/ 492 h 793"/>
                <a:gd name="T42" fmla="*/ 0 w 349"/>
                <a:gd name="T43" fmla="*/ 528 h 793"/>
                <a:gd name="T44" fmla="*/ 0 w 349"/>
                <a:gd name="T45" fmla="*/ 564 h 793"/>
                <a:gd name="T46" fmla="*/ 12 w 349"/>
                <a:gd name="T47" fmla="*/ 600 h 793"/>
                <a:gd name="T48" fmla="*/ 24 w 349"/>
                <a:gd name="T49" fmla="*/ 636 h 793"/>
                <a:gd name="T50" fmla="*/ 48 w 349"/>
                <a:gd name="T51" fmla="*/ 672 h 793"/>
                <a:gd name="T52" fmla="*/ 60 w 349"/>
                <a:gd name="T53" fmla="*/ 708 h 793"/>
                <a:gd name="T54" fmla="*/ 72 w 349"/>
                <a:gd name="T55" fmla="*/ 744 h 793"/>
                <a:gd name="T56" fmla="*/ 108 w 349"/>
                <a:gd name="T57" fmla="*/ 768 h 793"/>
                <a:gd name="T58" fmla="*/ 144 w 349"/>
                <a:gd name="T59" fmla="*/ 792 h 793"/>
                <a:gd name="T60" fmla="*/ 180 w 349"/>
                <a:gd name="T61" fmla="*/ 792 h 793"/>
                <a:gd name="T62" fmla="*/ 216 w 349"/>
                <a:gd name="T63" fmla="*/ 792 h 793"/>
                <a:gd name="T64" fmla="*/ 252 w 349"/>
                <a:gd name="T65" fmla="*/ 768 h 793"/>
                <a:gd name="T66" fmla="*/ 264 w 349"/>
                <a:gd name="T67" fmla="*/ 732 h 793"/>
                <a:gd name="T68" fmla="*/ 276 w 349"/>
                <a:gd name="T69" fmla="*/ 696 h 793"/>
                <a:gd name="T70" fmla="*/ 288 w 349"/>
                <a:gd name="T71" fmla="*/ 660 h 793"/>
                <a:gd name="T72" fmla="*/ 300 w 349"/>
                <a:gd name="T73" fmla="*/ 624 h 793"/>
                <a:gd name="T74" fmla="*/ 300 w 349"/>
                <a:gd name="T75" fmla="*/ 588 h 793"/>
                <a:gd name="T76" fmla="*/ 288 w 349"/>
                <a:gd name="T77" fmla="*/ 552 h 793"/>
                <a:gd name="T78" fmla="*/ 288 w 349"/>
                <a:gd name="T79" fmla="*/ 516 h 793"/>
                <a:gd name="T80" fmla="*/ 300 w 349"/>
                <a:gd name="T81" fmla="*/ 480 h 793"/>
                <a:gd name="T82" fmla="*/ 312 w 349"/>
                <a:gd name="T83" fmla="*/ 444 h 793"/>
                <a:gd name="T84" fmla="*/ 312 w 349"/>
                <a:gd name="T85" fmla="*/ 408 h 793"/>
                <a:gd name="T86" fmla="*/ 336 w 349"/>
                <a:gd name="T87" fmla="*/ 372 h 793"/>
                <a:gd name="T88" fmla="*/ 336 w 349"/>
                <a:gd name="T89" fmla="*/ 336 h 793"/>
                <a:gd name="T90" fmla="*/ 336 w 349"/>
                <a:gd name="T91" fmla="*/ 300 h 793"/>
                <a:gd name="T92" fmla="*/ 336 w 349"/>
                <a:gd name="T93" fmla="*/ 264 h 793"/>
                <a:gd name="T94" fmla="*/ 336 w 349"/>
                <a:gd name="T95" fmla="*/ 228 h 793"/>
                <a:gd name="T96" fmla="*/ 336 w 349"/>
                <a:gd name="T97" fmla="*/ 192 h 793"/>
                <a:gd name="T98" fmla="*/ 336 w 349"/>
                <a:gd name="T99" fmla="*/ 156 h 793"/>
                <a:gd name="T100" fmla="*/ 336 w 349"/>
                <a:gd name="T101" fmla="*/ 120 h 793"/>
                <a:gd name="T102" fmla="*/ 348 w 349"/>
                <a:gd name="T103" fmla="*/ 84 h 793"/>
                <a:gd name="T104" fmla="*/ 324 w 349"/>
                <a:gd name="T105" fmla="*/ 48 h 793"/>
                <a:gd name="T106" fmla="*/ 300 w 349"/>
                <a:gd name="T107" fmla="*/ 12 h 793"/>
                <a:gd name="T108" fmla="*/ 312 w 349"/>
                <a:gd name="T109" fmla="*/ 0 h 7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793"/>
                <a:gd name="T167" fmla="*/ 349 w 349"/>
                <a:gd name="T168" fmla="*/ 793 h 7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793">
                  <a:moveTo>
                    <a:pt x="312" y="0"/>
                  </a:moveTo>
                  <a:lnTo>
                    <a:pt x="276" y="0"/>
                  </a:lnTo>
                  <a:lnTo>
                    <a:pt x="240" y="0"/>
                  </a:lnTo>
                  <a:lnTo>
                    <a:pt x="204" y="0"/>
                  </a:lnTo>
                  <a:lnTo>
                    <a:pt x="168" y="0"/>
                  </a:lnTo>
                  <a:lnTo>
                    <a:pt x="132" y="0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48" y="36"/>
                  </a:lnTo>
                  <a:lnTo>
                    <a:pt x="48" y="72"/>
                  </a:lnTo>
                  <a:lnTo>
                    <a:pt x="24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0" y="420"/>
                  </a:lnTo>
                  <a:lnTo>
                    <a:pt x="0" y="456"/>
                  </a:lnTo>
                  <a:lnTo>
                    <a:pt x="0" y="492"/>
                  </a:lnTo>
                  <a:lnTo>
                    <a:pt x="0" y="528"/>
                  </a:lnTo>
                  <a:lnTo>
                    <a:pt x="0" y="564"/>
                  </a:lnTo>
                  <a:lnTo>
                    <a:pt x="12" y="600"/>
                  </a:lnTo>
                  <a:lnTo>
                    <a:pt x="24" y="636"/>
                  </a:lnTo>
                  <a:lnTo>
                    <a:pt x="48" y="672"/>
                  </a:lnTo>
                  <a:lnTo>
                    <a:pt x="60" y="708"/>
                  </a:lnTo>
                  <a:lnTo>
                    <a:pt x="72" y="744"/>
                  </a:lnTo>
                  <a:lnTo>
                    <a:pt x="108" y="768"/>
                  </a:lnTo>
                  <a:lnTo>
                    <a:pt x="144" y="792"/>
                  </a:lnTo>
                  <a:lnTo>
                    <a:pt x="180" y="792"/>
                  </a:lnTo>
                  <a:lnTo>
                    <a:pt x="216" y="792"/>
                  </a:lnTo>
                  <a:lnTo>
                    <a:pt x="252" y="768"/>
                  </a:lnTo>
                  <a:lnTo>
                    <a:pt x="264" y="732"/>
                  </a:lnTo>
                  <a:lnTo>
                    <a:pt x="276" y="696"/>
                  </a:lnTo>
                  <a:lnTo>
                    <a:pt x="288" y="660"/>
                  </a:lnTo>
                  <a:lnTo>
                    <a:pt x="300" y="624"/>
                  </a:lnTo>
                  <a:lnTo>
                    <a:pt x="300" y="588"/>
                  </a:lnTo>
                  <a:lnTo>
                    <a:pt x="288" y="552"/>
                  </a:lnTo>
                  <a:lnTo>
                    <a:pt x="288" y="516"/>
                  </a:lnTo>
                  <a:lnTo>
                    <a:pt x="300" y="480"/>
                  </a:lnTo>
                  <a:lnTo>
                    <a:pt x="312" y="444"/>
                  </a:lnTo>
                  <a:lnTo>
                    <a:pt x="312" y="408"/>
                  </a:lnTo>
                  <a:lnTo>
                    <a:pt x="336" y="372"/>
                  </a:lnTo>
                  <a:lnTo>
                    <a:pt x="336" y="336"/>
                  </a:lnTo>
                  <a:lnTo>
                    <a:pt x="336" y="300"/>
                  </a:lnTo>
                  <a:lnTo>
                    <a:pt x="336" y="264"/>
                  </a:lnTo>
                  <a:lnTo>
                    <a:pt x="336" y="228"/>
                  </a:lnTo>
                  <a:lnTo>
                    <a:pt x="336" y="192"/>
                  </a:lnTo>
                  <a:lnTo>
                    <a:pt x="336" y="156"/>
                  </a:lnTo>
                  <a:lnTo>
                    <a:pt x="336" y="120"/>
                  </a:lnTo>
                  <a:lnTo>
                    <a:pt x="348" y="84"/>
                  </a:lnTo>
                  <a:lnTo>
                    <a:pt x="324" y="48"/>
                  </a:lnTo>
                  <a:lnTo>
                    <a:pt x="300" y="12"/>
                  </a:lnTo>
                  <a:lnTo>
                    <a:pt x="312" y="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AutoShape 38"/>
            <p:cNvSpPr>
              <a:spLocks/>
            </p:cNvSpPr>
            <p:nvPr/>
          </p:nvSpPr>
          <p:spPr bwMode="auto">
            <a:xfrm rot="5406134">
              <a:off x="4751" y="623"/>
              <a:ext cx="384" cy="1248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3801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88131F-03F3-450C-983B-B5712E8A69D3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Chromosomes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0738" y="1993900"/>
            <a:ext cx="2163762" cy="3663950"/>
            <a:chOff x="517" y="1256"/>
            <a:chExt cx="1363" cy="2308"/>
          </a:xfrm>
        </p:grpSpPr>
        <p:sp>
          <p:nvSpPr>
            <p:cNvPr id="35854" name="Freeform 3"/>
            <p:cNvSpPr>
              <a:spLocks/>
            </p:cNvSpPr>
            <p:nvPr/>
          </p:nvSpPr>
          <p:spPr bwMode="auto">
            <a:xfrm>
              <a:off x="829" y="1256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4"/>
            <p:cNvSpPr>
              <a:spLocks/>
            </p:cNvSpPr>
            <p:nvPr/>
          </p:nvSpPr>
          <p:spPr bwMode="auto">
            <a:xfrm>
              <a:off x="517" y="1292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Oval 5"/>
            <p:cNvSpPr>
              <a:spLocks noChangeArrowheads="1"/>
            </p:cNvSpPr>
            <p:nvPr/>
          </p:nvSpPr>
          <p:spPr bwMode="auto">
            <a:xfrm rot="60000">
              <a:off x="728" y="2263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857" name="Freeform 6"/>
            <p:cNvSpPr>
              <a:spLocks/>
            </p:cNvSpPr>
            <p:nvPr/>
          </p:nvSpPr>
          <p:spPr bwMode="auto">
            <a:xfrm>
              <a:off x="1501" y="1256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7"/>
            <p:cNvSpPr>
              <a:spLocks/>
            </p:cNvSpPr>
            <p:nvPr/>
          </p:nvSpPr>
          <p:spPr bwMode="auto">
            <a:xfrm>
              <a:off x="1189" y="1292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Oval 8"/>
            <p:cNvSpPr>
              <a:spLocks noChangeArrowheads="1"/>
            </p:cNvSpPr>
            <p:nvPr/>
          </p:nvSpPr>
          <p:spPr bwMode="auto">
            <a:xfrm rot="60000">
              <a:off x="1400" y="2263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62600" y="2057400"/>
            <a:ext cx="1847850" cy="3663950"/>
            <a:chOff x="3733" y="1304"/>
            <a:chExt cx="1164" cy="2308"/>
          </a:xfrm>
        </p:grpSpPr>
        <p:sp>
          <p:nvSpPr>
            <p:cNvPr id="35848" name="Freeform 9"/>
            <p:cNvSpPr>
              <a:spLocks/>
            </p:cNvSpPr>
            <p:nvPr/>
          </p:nvSpPr>
          <p:spPr bwMode="auto">
            <a:xfrm>
              <a:off x="4045" y="1304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10"/>
            <p:cNvSpPr>
              <a:spLocks/>
            </p:cNvSpPr>
            <p:nvPr/>
          </p:nvSpPr>
          <p:spPr bwMode="auto">
            <a:xfrm>
              <a:off x="3733" y="1340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1"/>
            <p:cNvSpPr>
              <a:spLocks noChangeArrowheads="1"/>
            </p:cNvSpPr>
            <p:nvPr/>
          </p:nvSpPr>
          <p:spPr bwMode="auto">
            <a:xfrm rot="60000">
              <a:off x="3944" y="2311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851" name="Freeform 12"/>
            <p:cNvSpPr>
              <a:spLocks/>
            </p:cNvSpPr>
            <p:nvPr/>
          </p:nvSpPr>
          <p:spPr bwMode="auto">
            <a:xfrm>
              <a:off x="4434" y="2126"/>
              <a:ext cx="202" cy="1427"/>
            </a:xfrm>
            <a:custGeom>
              <a:avLst/>
              <a:gdLst>
                <a:gd name="T0" fmla="*/ 58 w 202"/>
                <a:gd name="T1" fmla="*/ 667 h 1427"/>
                <a:gd name="T2" fmla="*/ 40 w 202"/>
                <a:gd name="T3" fmla="*/ 593 h 1427"/>
                <a:gd name="T4" fmla="*/ 34 w 202"/>
                <a:gd name="T5" fmla="*/ 521 h 1427"/>
                <a:gd name="T6" fmla="*/ 28 w 202"/>
                <a:gd name="T7" fmla="*/ 448 h 1427"/>
                <a:gd name="T8" fmla="*/ 25 w 202"/>
                <a:gd name="T9" fmla="*/ 351 h 1427"/>
                <a:gd name="T10" fmla="*/ 8 w 202"/>
                <a:gd name="T11" fmla="*/ 266 h 1427"/>
                <a:gd name="T12" fmla="*/ 15 w 202"/>
                <a:gd name="T13" fmla="*/ 182 h 1427"/>
                <a:gd name="T14" fmla="*/ 23 w 202"/>
                <a:gd name="T15" fmla="*/ 98 h 1427"/>
                <a:gd name="T16" fmla="*/ 53 w 202"/>
                <a:gd name="T17" fmla="*/ 29 h 1427"/>
                <a:gd name="T18" fmla="*/ 140 w 202"/>
                <a:gd name="T19" fmla="*/ 0 h 1427"/>
                <a:gd name="T20" fmla="*/ 183 w 202"/>
                <a:gd name="T21" fmla="*/ 63 h 1427"/>
                <a:gd name="T22" fmla="*/ 201 w 202"/>
                <a:gd name="T23" fmla="*/ 137 h 1427"/>
                <a:gd name="T24" fmla="*/ 194 w 202"/>
                <a:gd name="T25" fmla="*/ 209 h 1427"/>
                <a:gd name="T26" fmla="*/ 187 w 202"/>
                <a:gd name="T27" fmla="*/ 293 h 1427"/>
                <a:gd name="T28" fmla="*/ 179 w 202"/>
                <a:gd name="T29" fmla="*/ 388 h 1427"/>
                <a:gd name="T30" fmla="*/ 172 w 202"/>
                <a:gd name="T31" fmla="*/ 460 h 1427"/>
                <a:gd name="T32" fmla="*/ 166 w 202"/>
                <a:gd name="T33" fmla="*/ 532 h 1427"/>
                <a:gd name="T34" fmla="*/ 160 w 202"/>
                <a:gd name="T35" fmla="*/ 603 h 1427"/>
                <a:gd name="T36" fmla="*/ 154 w 202"/>
                <a:gd name="T37" fmla="*/ 675 h 1427"/>
                <a:gd name="T38" fmla="*/ 147 w 202"/>
                <a:gd name="T39" fmla="*/ 747 h 1427"/>
                <a:gd name="T40" fmla="*/ 141 w 202"/>
                <a:gd name="T41" fmla="*/ 819 h 1427"/>
                <a:gd name="T42" fmla="*/ 135 w 202"/>
                <a:gd name="T43" fmla="*/ 890 h 1427"/>
                <a:gd name="T44" fmla="*/ 141 w 202"/>
                <a:gd name="T45" fmla="*/ 963 h 1427"/>
                <a:gd name="T46" fmla="*/ 158 w 202"/>
                <a:gd name="T47" fmla="*/ 1037 h 1427"/>
                <a:gd name="T48" fmla="*/ 164 w 202"/>
                <a:gd name="T49" fmla="*/ 1110 h 1427"/>
                <a:gd name="T50" fmla="*/ 170 w 202"/>
                <a:gd name="T51" fmla="*/ 1182 h 1427"/>
                <a:gd name="T52" fmla="*/ 163 w 202"/>
                <a:gd name="T53" fmla="*/ 1254 h 1427"/>
                <a:gd name="T54" fmla="*/ 133 w 202"/>
                <a:gd name="T55" fmla="*/ 1324 h 1427"/>
                <a:gd name="T56" fmla="*/ 91 w 202"/>
                <a:gd name="T57" fmla="*/ 1392 h 1427"/>
                <a:gd name="T58" fmla="*/ 29 w 202"/>
                <a:gd name="T59" fmla="*/ 1411 h 1427"/>
                <a:gd name="T60" fmla="*/ 11 w 202"/>
                <a:gd name="T61" fmla="*/ 1338 h 1427"/>
                <a:gd name="T62" fmla="*/ 17 w 202"/>
                <a:gd name="T63" fmla="*/ 1266 h 1427"/>
                <a:gd name="T64" fmla="*/ 0 w 202"/>
                <a:gd name="T65" fmla="*/ 1192 h 1427"/>
                <a:gd name="T66" fmla="*/ 6 w 202"/>
                <a:gd name="T67" fmla="*/ 1120 h 1427"/>
                <a:gd name="T68" fmla="*/ 13 w 202"/>
                <a:gd name="T69" fmla="*/ 1037 h 1427"/>
                <a:gd name="T70" fmla="*/ 20 w 202"/>
                <a:gd name="T71" fmla="*/ 965 h 1427"/>
                <a:gd name="T72" fmla="*/ 50 w 202"/>
                <a:gd name="T73" fmla="*/ 895 h 1427"/>
                <a:gd name="T74" fmla="*/ 80 w 202"/>
                <a:gd name="T75" fmla="*/ 826 h 1427"/>
                <a:gd name="T76" fmla="*/ 98 w 202"/>
                <a:gd name="T77" fmla="*/ 755 h 1427"/>
                <a:gd name="T78" fmla="*/ 79 w 202"/>
                <a:gd name="T79" fmla="*/ 705 h 14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427"/>
                <a:gd name="T122" fmla="*/ 202 w 202"/>
                <a:gd name="T123" fmla="*/ 1427 h 14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427">
                  <a:moveTo>
                    <a:pt x="79" y="705"/>
                  </a:moveTo>
                  <a:lnTo>
                    <a:pt x="58" y="667"/>
                  </a:lnTo>
                  <a:lnTo>
                    <a:pt x="49" y="630"/>
                  </a:lnTo>
                  <a:lnTo>
                    <a:pt x="40" y="593"/>
                  </a:lnTo>
                  <a:lnTo>
                    <a:pt x="31" y="557"/>
                  </a:lnTo>
                  <a:lnTo>
                    <a:pt x="34" y="521"/>
                  </a:lnTo>
                  <a:lnTo>
                    <a:pt x="25" y="484"/>
                  </a:lnTo>
                  <a:lnTo>
                    <a:pt x="28" y="448"/>
                  </a:lnTo>
                  <a:lnTo>
                    <a:pt x="21" y="399"/>
                  </a:lnTo>
                  <a:lnTo>
                    <a:pt x="25" y="351"/>
                  </a:lnTo>
                  <a:lnTo>
                    <a:pt x="17" y="303"/>
                  </a:lnTo>
                  <a:lnTo>
                    <a:pt x="8" y="266"/>
                  </a:lnTo>
                  <a:lnTo>
                    <a:pt x="11" y="230"/>
                  </a:lnTo>
                  <a:lnTo>
                    <a:pt x="15" y="182"/>
                  </a:lnTo>
                  <a:lnTo>
                    <a:pt x="20" y="134"/>
                  </a:lnTo>
                  <a:lnTo>
                    <a:pt x="23" y="98"/>
                  </a:lnTo>
                  <a:lnTo>
                    <a:pt x="38" y="63"/>
                  </a:lnTo>
                  <a:lnTo>
                    <a:pt x="53" y="29"/>
                  </a:lnTo>
                  <a:lnTo>
                    <a:pt x="103" y="9"/>
                  </a:lnTo>
                  <a:lnTo>
                    <a:pt x="140" y="0"/>
                  </a:lnTo>
                  <a:lnTo>
                    <a:pt x="174" y="27"/>
                  </a:lnTo>
                  <a:lnTo>
                    <a:pt x="183" y="63"/>
                  </a:lnTo>
                  <a:lnTo>
                    <a:pt x="192" y="100"/>
                  </a:lnTo>
                  <a:lnTo>
                    <a:pt x="201" y="137"/>
                  </a:lnTo>
                  <a:lnTo>
                    <a:pt x="198" y="173"/>
                  </a:lnTo>
                  <a:lnTo>
                    <a:pt x="194" y="209"/>
                  </a:lnTo>
                  <a:lnTo>
                    <a:pt x="191" y="245"/>
                  </a:lnTo>
                  <a:lnTo>
                    <a:pt x="187" y="293"/>
                  </a:lnTo>
                  <a:lnTo>
                    <a:pt x="183" y="340"/>
                  </a:lnTo>
                  <a:lnTo>
                    <a:pt x="179" y="388"/>
                  </a:lnTo>
                  <a:lnTo>
                    <a:pt x="176" y="424"/>
                  </a:lnTo>
                  <a:lnTo>
                    <a:pt x="172" y="460"/>
                  </a:lnTo>
                  <a:lnTo>
                    <a:pt x="169" y="496"/>
                  </a:lnTo>
                  <a:lnTo>
                    <a:pt x="166" y="532"/>
                  </a:lnTo>
                  <a:lnTo>
                    <a:pt x="163" y="568"/>
                  </a:lnTo>
                  <a:lnTo>
                    <a:pt x="160" y="603"/>
                  </a:lnTo>
                  <a:lnTo>
                    <a:pt x="157" y="639"/>
                  </a:lnTo>
                  <a:lnTo>
                    <a:pt x="154" y="675"/>
                  </a:lnTo>
                  <a:lnTo>
                    <a:pt x="151" y="711"/>
                  </a:lnTo>
                  <a:lnTo>
                    <a:pt x="147" y="747"/>
                  </a:lnTo>
                  <a:lnTo>
                    <a:pt x="144" y="783"/>
                  </a:lnTo>
                  <a:lnTo>
                    <a:pt x="141" y="819"/>
                  </a:lnTo>
                  <a:lnTo>
                    <a:pt x="138" y="854"/>
                  </a:lnTo>
                  <a:lnTo>
                    <a:pt x="135" y="890"/>
                  </a:lnTo>
                  <a:lnTo>
                    <a:pt x="144" y="927"/>
                  </a:lnTo>
                  <a:lnTo>
                    <a:pt x="141" y="963"/>
                  </a:lnTo>
                  <a:lnTo>
                    <a:pt x="149" y="1000"/>
                  </a:lnTo>
                  <a:lnTo>
                    <a:pt x="158" y="1037"/>
                  </a:lnTo>
                  <a:lnTo>
                    <a:pt x="167" y="1074"/>
                  </a:lnTo>
                  <a:lnTo>
                    <a:pt x="164" y="1110"/>
                  </a:lnTo>
                  <a:lnTo>
                    <a:pt x="161" y="1145"/>
                  </a:lnTo>
                  <a:lnTo>
                    <a:pt x="170" y="1182"/>
                  </a:lnTo>
                  <a:lnTo>
                    <a:pt x="167" y="1218"/>
                  </a:lnTo>
                  <a:lnTo>
                    <a:pt x="163" y="1254"/>
                  </a:lnTo>
                  <a:lnTo>
                    <a:pt x="160" y="1290"/>
                  </a:lnTo>
                  <a:lnTo>
                    <a:pt x="133" y="1324"/>
                  </a:lnTo>
                  <a:lnTo>
                    <a:pt x="118" y="1359"/>
                  </a:lnTo>
                  <a:lnTo>
                    <a:pt x="91" y="1392"/>
                  </a:lnTo>
                  <a:lnTo>
                    <a:pt x="64" y="1426"/>
                  </a:lnTo>
                  <a:lnTo>
                    <a:pt x="29" y="1411"/>
                  </a:lnTo>
                  <a:lnTo>
                    <a:pt x="8" y="1373"/>
                  </a:lnTo>
                  <a:lnTo>
                    <a:pt x="11" y="1338"/>
                  </a:lnTo>
                  <a:lnTo>
                    <a:pt x="14" y="1302"/>
                  </a:lnTo>
                  <a:lnTo>
                    <a:pt x="17" y="1266"/>
                  </a:lnTo>
                  <a:lnTo>
                    <a:pt x="9" y="1229"/>
                  </a:lnTo>
                  <a:lnTo>
                    <a:pt x="0" y="1192"/>
                  </a:lnTo>
                  <a:lnTo>
                    <a:pt x="3" y="1156"/>
                  </a:lnTo>
                  <a:lnTo>
                    <a:pt x="6" y="1120"/>
                  </a:lnTo>
                  <a:lnTo>
                    <a:pt x="9" y="1085"/>
                  </a:lnTo>
                  <a:lnTo>
                    <a:pt x="13" y="1037"/>
                  </a:lnTo>
                  <a:lnTo>
                    <a:pt x="16" y="1001"/>
                  </a:lnTo>
                  <a:lnTo>
                    <a:pt x="20" y="965"/>
                  </a:lnTo>
                  <a:lnTo>
                    <a:pt x="35" y="930"/>
                  </a:lnTo>
                  <a:lnTo>
                    <a:pt x="50" y="895"/>
                  </a:lnTo>
                  <a:lnTo>
                    <a:pt x="65" y="860"/>
                  </a:lnTo>
                  <a:lnTo>
                    <a:pt x="80" y="826"/>
                  </a:lnTo>
                  <a:lnTo>
                    <a:pt x="95" y="791"/>
                  </a:lnTo>
                  <a:lnTo>
                    <a:pt x="98" y="755"/>
                  </a:lnTo>
                  <a:lnTo>
                    <a:pt x="101" y="719"/>
                  </a:lnTo>
                  <a:lnTo>
                    <a:pt x="79" y="705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13"/>
            <p:cNvSpPr>
              <a:spLocks/>
            </p:cNvSpPr>
            <p:nvPr/>
          </p:nvSpPr>
          <p:spPr bwMode="auto">
            <a:xfrm>
              <a:off x="4610" y="2112"/>
              <a:ext cx="287" cy="1387"/>
            </a:xfrm>
            <a:custGeom>
              <a:avLst/>
              <a:gdLst>
                <a:gd name="T0" fmla="*/ 18 w 287"/>
                <a:gd name="T1" fmla="*/ 720 h 1387"/>
                <a:gd name="T2" fmla="*/ 26 w 287"/>
                <a:gd name="T3" fmla="*/ 648 h 1387"/>
                <a:gd name="T4" fmla="*/ 22 w 287"/>
                <a:gd name="T5" fmla="*/ 576 h 1387"/>
                <a:gd name="T6" fmla="*/ 17 w 287"/>
                <a:gd name="T7" fmla="*/ 503 h 1387"/>
                <a:gd name="T8" fmla="*/ 24 w 287"/>
                <a:gd name="T9" fmla="*/ 431 h 1387"/>
                <a:gd name="T10" fmla="*/ 44 w 287"/>
                <a:gd name="T11" fmla="*/ 361 h 1387"/>
                <a:gd name="T12" fmla="*/ 52 w 287"/>
                <a:gd name="T13" fmla="*/ 291 h 1387"/>
                <a:gd name="T14" fmla="*/ 47 w 287"/>
                <a:gd name="T15" fmla="*/ 217 h 1387"/>
                <a:gd name="T16" fmla="*/ 54 w 287"/>
                <a:gd name="T17" fmla="*/ 146 h 1387"/>
                <a:gd name="T18" fmla="*/ 74 w 287"/>
                <a:gd name="T19" fmla="*/ 75 h 1387"/>
                <a:gd name="T20" fmla="*/ 130 w 287"/>
                <a:gd name="T21" fmla="*/ 8 h 1387"/>
                <a:gd name="T22" fmla="*/ 202 w 287"/>
                <a:gd name="T23" fmla="*/ 4 h 1387"/>
                <a:gd name="T24" fmla="*/ 258 w 287"/>
                <a:gd name="T25" fmla="*/ 58 h 1387"/>
                <a:gd name="T26" fmla="*/ 286 w 287"/>
                <a:gd name="T27" fmla="*/ 134 h 1387"/>
                <a:gd name="T28" fmla="*/ 278 w 287"/>
                <a:gd name="T29" fmla="*/ 205 h 1387"/>
                <a:gd name="T30" fmla="*/ 259 w 287"/>
                <a:gd name="T31" fmla="*/ 276 h 1387"/>
                <a:gd name="T32" fmla="*/ 238 w 287"/>
                <a:gd name="T33" fmla="*/ 357 h 1387"/>
                <a:gd name="T34" fmla="*/ 218 w 287"/>
                <a:gd name="T35" fmla="*/ 427 h 1387"/>
                <a:gd name="T36" fmla="*/ 187 w 287"/>
                <a:gd name="T37" fmla="*/ 496 h 1387"/>
                <a:gd name="T38" fmla="*/ 168 w 287"/>
                <a:gd name="T39" fmla="*/ 567 h 1387"/>
                <a:gd name="T40" fmla="*/ 148 w 287"/>
                <a:gd name="T41" fmla="*/ 638 h 1387"/>
                <a:gd name="T42" fmla="*/ 140 w 287"/>
                <a:gd name="T43" fmla="*/ 710 h 1387"/>
                <a:gd name="T44" fmla="*/ 133 w 287"/>
                <a:gd name="T45" fmla="*/ 781 h 1387"/>
                <a:gd name="T46" fmla="*/ 174 w 287"/>
                <a:gd name="T47" fmla="*/ 858 h 1387"/>
                <a:gd name="T48" fmla="*/ 202 w 287"/>
                <a:gd name="T49" fmla="*/ 933 h 1387"/>
                <a:gd name="T50" fmla="*/ 218 w 287"/>
                <a:gd name="T51" fmla="*/ 1007 h 1387"/>
                <a:gd name="T52" fmla="*/ 223 w 287"/>
                <a:gd name="T53" fmla="*/ 1079 h 1387"/>
                <a:gd name="T54" fmla="*/ 215 w 287"/>
                <a:gd name="T55" fmla="*/ 1151 h 1387"/>
                <a:gd name="T56" fmla="*/ 208 w 287"/>
                <a:gd name="T57" fmla="*/ 1222 h 1387"/>
                <a:gd name="T58" fmla="*/ 176 w 287"/>
                <a:gd name="T59" fmla="*/ 1292 h 1387"/>
                <a:gd name="T60" fmla="*/ 120 w 287"/>
                <a:gd name="T61" fmla="*/ 1358 h 1387"/>
                <a:gd name="T62" fmla="*/ 46 w 287"/>
                <a:gd name="T63" fmla="*/ 1386 h 1387"/>
                <a:gd name="T64" fmla="*/ 16 w 287"/>
                <a:gd name="T65" fmla="*/ 1311 h 1387"/>
                <a:gd name="T66" fmla="*/ 0 w 287"/>
                <a:gd name="T67" fmla="*/ 1237 h 1387"/>
                <a:gd name="T68" fmla="*/ 8 w 287"/>
                <a:gd name="T69" fmla="*/ 1165 h 1387"/>
                <a:gd name="T70" fmla="*/ 16 w 287"/>
                <a:gd name="T71" fmla="*/ 1093 h 1387"/>
                <a:gd name="T72" fmla="*/ 23 w 287"/>
                <a:gd name="T73" fmla="*/ 1023 h 1387"/>
                <a:gd name="T74" fmla="*/ 30 w 287"/>
                <a:gd name="T75" fmla="*/ 951 h 1387"/>
                <a:gd name="T76" fmla="*/ 38 w 287"/>
                <a:gd name="T77" fmla="*/ 880 h 1387"/>
                <a:gd name="T78" fmla="*/ 46 w 287"/>
                <a:gd name="T79" fmla="*/ 808 h 1387"/>
                <a:gd name="T80" fmla="*/ 38 w 287"/>
                <a:gd name="T81" fmla="*/ 759 h 1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7"/>
                <a:gd name="T124" fmla="*/ 0 h 1387"/>
                <a:gd name="T125" fmla="*/ 287 w 287"/>
                <a:gd name="T126" fmla="*/ 1387 h 1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7" h="1387">
                  <a:moveTo>
                    <a:pt x="38" y="759"/>
                  </a:moveTo>
                  <a:lnTo>
                    <a:pt x="18" y="720"/>
                  </a:lnTo>
                  <a:lnTo>
                    <a:pt x="22" y="684"/>
                  </a:lnTo>
                  <a:lnTo>
                    <a:pt x="26" y="648"/>
                  </a:lnTo>
                  <a:lnTo>
                    <a:pt x="30" y="613"/>
                  </a:lnTo>
                  <a:lnTo>
                    <a:pt x="22" y="576"/>
                  </a:lnTo>
                  <a:lnTo>
                    <a:pt x="14" y="538"/>
                  </a:lnTo>
                  <a:lnTo>
                    <a:pt x="17" y="503"/>
                  </a:lnTo>
                  <a:lnTo>
                    <a:pt x="21" y="467"/>
                  </a:lnTo>
                  <a:lnTo>
                    <a:pt x="24" y="431"/>
                  </a:lnTo>
                  <a:lnTo>
                    <a:pt x="40" y="396"/>
                  </a:lnTo>
                  <a:lnTo>
                    <a:pt x="44" y="361"/>
                  </a:lnTo>
                  <a:lnTo>
                    <a:pt x="48" y="325"/>
                  </a:lnTo>
                  <a:lnTo>
                    <a:pt x="52" y="291"/>
                  </a:lnTo>
                  <a:lnTo>
                    <a:pt x="56" y="255"/>
                  </a:lnTo>
                  <a:lnTo>
                    <a:pt x="47" y="217"/>
                  </a:lnTo>
                  <a:lnTo>
                    <a:pt x="51" y="181"/>
                  </a:lnTo>
                  <a:lnTo>
                    <a:pt x="54" y="146"/>
                  </a:lnTo>
                  <a:lnTo>
                    <a:pt x="70" y="111"/>
                  </a:lnTo>
                  <a:lnTo>
                    <a:pt x="74" y="75"/>
                  </a:lnTo>
                  <a:lnTo>
                    <a:pt x="90" y="40"/>
                  </a:lnTo>
                  <a:lnTo>
                    <a:pt x="130" y="8"/>
                  </a:lnTo>
                  <a:lnTo>
                    <a:pt x="166" y="0"/>
                  </a:lnTo>
                  <a:lnTo>
                    <a:pt x="202" y="4"/>
                  </a:lnTo>
                  <a:lnTo>
                    <a:pt x="238" y="20"/>
                  </a:lnTo>
                  <a:lnTo>
                    <a:pt x="258" y="58"/>
                  </a:lnTo>
                  <a:lnTo>
                    <a:pt x="278" y="96"/>
                  </a:lnTo>
                  <a:lnTo>
                    <a:pt x="286" y="134"/>
                  </a:lnTo>
                  <a:lnTo>
                    <a:pt x="282" y="169"/>
                  </a:lnTo>
                  <a:lnTo>
                    <a:pt x="278" y="205"/>
                  </a:lnTo>
                  <a:lnTo>
                    <a:pt x="274" y="241"/>
                  </a:lnTo>
                  <a:lnTo>
                    <a:pt x="259" y="276"/>
                  </a:lnTo>
                  <a:lnTo>
                    <a:pt x="242" y="323"/>
                  </a:lnTo>
                  <a:lnTo>
                    <a:pt x="238" y="357"/>
                  </a:lnTo>
                  <a:lnTo>
                    <a:pt x="222" y="391"/>
                  </a:lnTo>
                  <a:lnTo>
                    <a:pt x="218" y="427"/>
                  </a:lnTo>
                  <a:lnTo>
                    <a:pt x="203" y="462"/>
                  </a:lnTo>
                  <a:lnTo>
                    <a:pt x="187" y="496"/>
                  </a:lnTo>
                  <a:lnTo>
                    <a:pt x="184" y="532"/>
                  </a:lnTo>
                  <a:lnTo>
                    <a:pt x="168" y="567"/>
                  </a:lnTo>
                  <a:lnTo>
                    <a:pt x="152" y="602"/>
                  </a:lnTo>
                  <a:lnTo>
                    <a:pt x="148" y="638"/>
                  </a:lnTo>
                  <a:lnTo>
                    <a:pt x="144" y="674"/>
                  </a:lnTo>
                  <a:lnTo>
                    <a:pt x="140" y="710"/>
                  </a:lnTo>
                  <a:lnTo>
                    <a:pt x="136" y="745"/>
                  </a:lnTo>
                  <a:lnTo>
                    <a:pt x="133" y="781"/>
                  </a:lnTo>
                  <a:lnTo>
                    <a:pt x="154" y="820"/>
                  </a:lnTo>
                  <a:lnTo>
                    <a:pt x="174" y="858"/>
                  </a:lnTo>
                  <a:lnTo>
                    <a:pt x="194" y="896"/>
                  </a:lnTo>
                  <a:lnTo>
                    <a:pt x="202" y="933"/>
                  </a:lnTo>
                  <a:lnTo>
                    <a:pt x="210" y="971"/>
                  </a:lnTo>
                  <a:lnTo>
                    <a:pt x="218" y="1007"/>
                  </a:lnTo>
                  <a:lnTo>
                    <a:pt x="226" y="1045"/>
                  </a:lnTo>
                  <a:lnTo>
                    <a:pt x="223" y="1079"/>
                  </a:lnTo>
                  <a:lnTo>
                    <a:pt x="219" y="1115"/>
                  </a:lnTo>
                  <a:lnTo>
                    <a:pt x="215" y="1151"/>
                  </a:lnTo>
                  <a:lnTo>
                    <a:pt x="211" y="1187"/>
                  </a:lnTo>
                  <a:lnTo>
                    <a:pt x="208" y="1222"/>
                  </a:lnTo>
                  <a:lnTo>
                    <a:pt x="180" y="1256"/>
                  </a:lnTo>
                  <a:lnTo>
                    <a:pt x="176" y="1292"/>
                  </a:lnTo>
                  <a:lnTo>
                    <a:pt x="148" y="1325"/>
                  </a:lnTo>
                  <a:lnTo>
                    <a:pt x="120" y="1358"/>
                  </a:lnTo>
                  <a:lnTo>
                    <a:pt x="82" y="1378"/>
                  </a:lnTo>
                  <a:lnTo>
                    <a:pt x="46" y="1386"/>
                  </a:lnTo>
                  <a:lnTo>
                    <a:pt x="36" y="1350"/>
                  </a:lnTo>
                  <a:lnTo>
                    <a:pt x="16" y="1311"/>
                  </a:lnTo>
                  <a:lnTo>
                    <a:pt x="8" y="1274"/>
                  </a:lnTo>
                  <a:lnTo>
                    <a:pt x="0" y="1237"/>
                  </a:lnTo>
                  <a:lnTo>
                    <a:pt x="4" y="1201"/>
                  </a:lnTo>
                  <a:lnTo>
                    <a:pt x="8" y="1165"/>
                  </a:lnTo>
                  <a:lnTo>
                    <a:pt x="12" y="1129"/>
                  </a:lnTo>
                  <a:lnTo>
                    <a:pt x="16" y="1093"/>
                  </a:lnTo>
                  <a:lnTo>
                    <a:pt x="20" y="1057"/>
                  </a:lnTo>
                  <a:lnTo>
                    <a:pt x="23" y="1023"/>
                  </a:lnTo>
                  <a:lnTo>
                    <a:pt x="26" y="987"/>
                  </a:lnTo>
                  <a:lnTo>
                    <a:pt x="30" y="951"/>
                  </a:lnTo>
                  <a:lnTo>
                    <a:pt x="34" y="916"/>
                  </a:lnTo>
                  <a:lnTo>
                    <a:pt x="38" y="880"/>
                  </a:lnTo>
                  <a:lnTo>
                    <a:pt x="42" y="844"/>
                  </a:lnTo>
                  <a:lnTo>
                    <a:pt x="46" y="808"/>
                  </a:lnTo>
                  <a:lnTo>
                    <a:pt x="50" y="772"/>
                  </a:lnTo>
                  <a:lnTo>
                    <a:pt x="38" y="759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Oval 14"/>
            <p:cNvSpPr>
              <a:spLocks noChangeArrowheads="1"/>
            </p:cNvSpPr>
            <p:nvPr/>
          </p:nvSpPr>
          <p:spPr bwMode="auto">
            <a:xfrm>
              <a:off x="4472" y="2696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913" y="5776913"/>
            <a:ext cx="3978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XX chromosome - female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572000" y="5791200"/>
            <a:ext cx="36226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XY chromosome - male</a:t>
            </a:r>
          </a:p>
        </p:txBody>
      </p:sp>
      <p:sp>
        <p:nvSpPr>
          <p:cNvPr id="35847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BFBE7-C037-46B6-BD3C-252D6B09A98C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utoUpdateAnimBg="0"/>
      <p:bldP spid="164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543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914400"/>
            <a:ext cx="7620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Nucleus &amp; Nucleolus </a:t>
            </a:r>
            <a:r>
              <a:rPr lang="en-US" b="1" spc="-150" dirty="0">
                <a:latin typeface="Comic Sans MS" pitchFamily="66" charset="0"/>
                <a:cs typeface="+mn-cs"/>
              </a:rPr>
              <a:t>disappear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Spindle</a:t>
            </a:r>
            <a:r>
              <a:rPr lang="en-US" b="1" spc="-150" dirty="0">
                <a:latin typeface="Comic Sans MS" pitchFamily="66" charset="0"/>
                <a:cs typeface="+mn-cs"/>
              </a:rPr>
              <a:t> forms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latin typeface="Comic Sans MS" pitchFamily="66" charset="0"/>
                <a:cs typeface="+mn-cs"/>
              </a:rPr>
              <a:t>Chromosomes </a:t>
            </a:r>
            <a:r>
              <a:rPr lang="en-US" sz="2800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coil</a:t>
            </a:r>
            <a:r>
              <a:rPr lang="en-US" sz="2800" b="1" spc="-150" dirty="0">
                <a:latin typeface="Comic Sans MS" pitchFamily="66" charset="0"/>
                <a:cs typeface="+mn-cs"/>
              </a:rPr>
              <a:t> &amp; </a:t>
            </a:r>
            <a:r>
              <a:rPr lang="en-US" sz="2800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Synapsis</a:t>
            </a:r>
            <a:r>
              <a:rPr lang="en-US" sz="2800" b="1" spc="-150" dirty="0">
                <a:latin typeface="Comic Sans MS" pitchFamily="66" charset="0"/>
                <a:cs typeface="+mn-cs"/>
              </a:rPr>
              <a:t> (pairing) occurs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Tetrads</a:t>
            </a:r>
            <a:r>
              <a:rPr lang="en-US" b="1" spc="-150" dirty="0">
                <a:latin typeface="Comic Sans MS" pitchFamily="66" charset="0"/>
                <a:cs typeface="+mn-cs"/>
              </a:rPr>
              <a:t> form &amp; </a:t>
            </a:r>
            <a:r>
              <a:rPr lang="en-US" b="1" spc="-150" dirty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Crossing over </a:t>
            </a:r>
            <a:r>
              <a:rPr lang="en-US" b="1" spc="-150" dirty="0">
                <a:latin typeface="Comic Sans MS" pitchFamily="66" charset="0"/>
                <a:cs typeface="+mn-cs"/>
              </a:rPr>
              <a:t>Occurs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81000" y="2971800"/>
            <a:ext cx="7488238" cy="3473450"/>
            <a:chOff x="423" y="1381"/>
            <a:chExt cx="4717" cy="2096"/>
          </a:xfrm>
        </p:grpSpPr>
        <p:sp>
          <p:nvSpPr>
            <p:cNvPr id="37897" name="Oval 5"/>
            <p:cNvSpPr>
              <a:spLocks noChangeArrowheads="1"/>
            </p:cNvSpPr>
            <p:nvPr/>
          </p:nvSpPr>
          <p:spPr bwMode="auto">
            <a:xfrm>
              <a:off x="1815" y="1381"/>
              <a:ext cx="2065" cy="2096"/>
            </a:xfrm>
            <a:prstGeom prst="ellipse">
              <a:avLst/>
            </a:prstGeom>
            <a:solidFill>
              <a:srgbClr val="FFFF8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3700" y="2404"/>
              <a:ext cx="35" cy="12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2055" y="2255"/>
              <a:ext cx="48" cy="13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00" name="Rectangle 8"/>
            <p:cNvSpPr>
              <a:spLocks noChangeArrowheads="1"/>
            </p:cNvSpPr>
            <p:nvPr/>
          </p:nvSpPr>
          <p:spPr bwMode="auto">
            <a:xfrm>
              <a:off x="3652" y="2308"/>
              <a:ext cx="131" cy="3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007" y="2530"/>
              <a:ext cx="192" cy="4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02" name="Freeform 10"/>
            <p:cNvSpPr>
              <a:spLocks/>
            </p:cNvSpPr>
            <p:nvPr/>
          </p:nvSpPr>
          <p:spPr bwMode="auto">
            <a:xfrm>
              <a:off x="2487" y="2580"/>
              <a:ext cx="202" cy="548"/>
            </a:xfrm>
            <a:custGeom>
              <a:avLst/>
              <a:gdLst>
                <a:gd name="T0" fmla="*/ 1942 w 157"/>
                <a:gd name="T1" fmla="*/ 929 h 481"/>
                <a:gd name="T2" fmla="*/ 1489 w 157"/>
                <a:gd name="T3" fmla="*/ 882 h 481"/>
                <a:gd name="T4" fmla="*/ 1489 w 157"/>
                <a:gd name="T5" fmla="*/ 751 h 481"/>
                <a:gd name="T6" fmla="*/ 1489 w 157"/>
                <a:gd name="T7" fmla="*/ 617 h 481"/>
                <a:gd name="T8" fmla="*/ 1489 w 157"/>
                <a:gd name="T9" fmla="*/ 485 h 481"/>
                <a:gd name="T10" fmla="*/ 1489 w 157"/>
                <a:gd name="T11" fmla="*/ 351 h 481"/>
                <a:gd name="T12" fmla="*/ 1489 w 157"/>
                <a:gd name="T13" fmla="*/ 220 h 481"/>
                <a:gd name="T14" fmla="*/ 1489 w 157"/>
                <a:gd name="T15" fmla="*/ 87 h 481"/>
                <a:gd name="T16" fmla="*/ 1043 w 157"/>
                <a:gd name="T17" fmla="*/ 0 h 481"/>
                <a:gd name="T18" fmla="*/ 602 w 157"/>
                <a:gd name="T19" fmla="*/ 46 h 481"/>
                <a:gd name="T20" fmla="*/ 298 w 157"/>
                <a:gd name="T21" fmla="*/ 179 h 481"/>
                <a:gd name="T22" fmla="*/ 0 w 157"/>
                <a:gd name="T23" fmla="*/ 308 h 481"/>
                <a:gd name="T24" fmla="*/ 0 w 157"/>
                <a:gd name="T25" fmla="*/ 444 h 481"/>
                <a:gd name="T26" fmla="*/ 0 w 157"/>
                <a:gd name="T27" fmla="*/ 576 h 481"/>
                <a:gd name="T28" fmla="*/ 444 w 157"/>
                <a:gd name="T29" fmla="*/ 664 h 481"/>
                <a:gd name="T30" fmla="*/ 899 w 157"/>
                <a:gd name="T31" fmla="*/ 751 h 481"/>
                <a:gd name="T32" fmla="*/ 1342 w 157"/>
                <a:gd name="T33" fmla="*/ 839 h 481"/>
                <a:gd name="T34" fmla="*/ 1342 w 157"/>
                <a:gd name="T35" fmla="*/ 975 h 481"/>
                <a:gd name="T36" fmla="*/ 1043 w 157"/>
                <a:gd name="T37" fmla="*/ 1105 h 481"/>
                <a:gd name="T38" fmla="*/ 899 w 157"/>
                <a:gd name="T39" fmla="*/ 1238 h 481"/>
                <a:gd name="T40" fmla="*/ 899 w 157"/>
                <a:gd name="T41" fmla="*/ 1369 h 481"/>
                <a:gd name="T42" fmla="*/ 739 w 157"/>
                <a:gd name="T43" fmla="*/ 1504 h 481"/>
                <a:gd name="T44" fmla="*/ 739 w 157"/>
                <a:gd name="T45" fmla="*/ 1634 h 481"/>
                <a:gd name="T46" fmla="*/ 739 w 157"/>
                <a:gd name="T47" fmla="*/ 1769 h 481"/>
                <a:gd name="T48" fmla="*/ 1203 w 157"/>
                <a:gd name="T49" fmla="*/ 1769 h 481"/>
                <a:gd name="T50" fmla="*/ 1489 w 157"/>
                <a:gd name="T51" fmla="*/ 1634 h 481"/>
                <a:gd name="T52" fmla="*/ 1647 w 157"/>
                <a:gd name="T53" fmla="*/ 1504 h 481"/>
                <a:gd name="T54" fmla="*/ 1786 w 157"/>
                <a:gd name="T55" fmla="*/ 1369 h 481"/>
                <a:gd name="T56" fmla="*/ 1786 w 157"/>
                <a:gd name="T57" fmla="*/ 1238 h 481"/>
                <a:gd name="T58" fmla="*/ 1786 w 157"/>
                <a:gd name="T59" fmla="*/ 1105 h 481"/>
                <a:gd name="T60" fmla="*/ 1786 w 157"/>
                <a:gd name="T61" fmla="*/ 975 h 481"/>
                <a:gd name="T62" fmla="*/ 1942 w 157"/>
                <a:gd name="T63" fmla="*/ 929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1"/>
            <p:cNvSpPr>
              <a:spLocks/>
            </p:cNvSpPr>
            <p:nvPr/>
          </p:nvSpPr>
          <p:spPr bwMode="auto">
            <a:xfrm>
              <a:off x="2631" y="2580"/>
              <a:ext cx="166" cy="548"/>
            </a:xfrm>
            <a:custGeom>
              <a:avLst/>
              <a:gdLst>
                <a:gd name="T0" fmla="*/ 273 w 121"/>
                <a:gd name="T1" fmla="*/ 929 h 481"/>
                <a:gd name="T2" fmla="*/ 0 w 121"/>
                <a:gd name="T3" fmla="*/ 795 h 481"/>
                <a:gd name="T4" fmla="*/ 0 w 121"/>
                <a:gd name="T5" fmla="*/ 664 h 481"/>
                <a:gd name="T6" fmla="*/ 0 w 121"/>
                <a:gd name="T7" fmla="*/ 532 h 481"/>
                <a:gd name="T8" fmla="*/ 0 w 121"/>
                <a:gd name="T9" fmla="*/ 398 h 481"/>
                <a:gd name="T10" fmla="*/ 273 w 121"/>
                <a:gd name="T11" fmla="*/ 264 h 481"/>
                <a:gd name="T12" fmla="*/ 273 w 121"/>
                <a:gd name="T13" fmla="*/ 137 h 481"/>
                <a:gd name="T14" fmla="*/ 0 w 121"/>
                <a:gd name="T15" fmla="*/ 0 h 481"/>
                <a:gd name="T16" fmla="*/ 840 w 121"/>
                <a:gd name="T17" fmla="*/ 0 h 481"/>
                <a:gd name="T18" fmla="*/ 1715 w 121"/>
                <a:gd name="T19" fmla="*/ 0 h 481"/>
                <a:gd name="T20" fmla="*/ 1988 w 121"/>
                <a:gd name="T21" fmla="*/ 137 h 481"/>
                <a:gd name="T22" fmla="*/ 1988 w 121"/>
                <a:gd name="T23" fmla="*/ 264 h 481"/>
                <a:gd name="T24" fmla="*/ 1988 w 121"/>
                <a:gd name="T25" fmla="*/ 398 h 481"/>
                <a:gd name="T26" fmla="*/ 1402 w 121"/>
                <a:gd name="T27" fmla="*/ 532 h 481"/>
                <a:gd name="T28" fmla="*/ 1140 w 121"/>
                <a:gd name="T29" fmla="*/ 664 h 481"/>
                <a:gd name="T30" fmla="*/ 571 w 121"/>
                <a:gd name="T31" fmla="*/ 795 h 481"/>
                <a:gd name="T32" fmla="*/ 273 w 121"/>
                <a:gd name="T33" fmla="*/ 929 h 481"/>
                <a:gd name="T34" fmla="*/ 1140 w 121"/>
                <a:gd name="T35" fmla="*/ 1017 h 481"/>
                <a:gd name="T36" fmla="*/ 1988 w 121"/>
                <a:gd name="T37" fmla="*/ 1105 h 481"/>
                <a:gd name="T38" fmla="*/ 2264 w 121"/>
                <a:gd name="T39" fmla="*/ 1238 h 481"/>
                <a:gd name="T40" fmla="*/ 2542 w 121"/>
                <a:gd name="T41" fmla="*/ 1369 h 481"/>
                <a:gd name="T42" fmla="*/ 2834 w 121"/>
                <a:gd name="T43" fmla="*/ 1504 h 481"/>
                <a:gd name="T44" fmla="*/ 2834 w 121"/>
                <a:gd name="T45" fmla="*/ 1634 h 481"/>
                <a:gd name="T46" fmla="*/ 2264 w 121"/>
                <a:gd name="T47" fmla="*/ 1769 h 481"/>
                <a:gd name="T48" fmla="*/ 1402 w 121"/>
                <a:gd name="T49" fmla="*/ 1769 h 481"/>
                <a:gd name="T50" fmla="*/ 1402 w 121"/>
                <a:gd name="T51" fmla="*/ 1634 h 481"/>
                <a:gd name="T52" fmla="*/ 1402 w 121"/>
                <a:gd name="T53" fmla="*/ 1504 h 481"/>
                <a:gd name="T54" fmla="*/ 1402 w 121"/>
                <a:gd name="T55" fmla="*/ 1369 h 481"/>
                <a:gd name="T56" fmla="*/ 1140 w 121"/>
                <a:gd name="T57" fmla="*/ 1238 h 481"/>
                <a:gd name="T58" fmla="*/ 273 w 121"/>
                <a:gd name="T59" fmla="*/ 1238 h 481"/>
                <a:gd name="T60" fmla="*/ 0 w 121"/>
                <a:gd name="T61" fmla="*/ 1105 h 481"/>
                <a:gd name="T62" fmla="*/ 0 w 121"/>
                <a:gd name="T63" fmla="*/ 975 h 481"/>
                <a:gd name="T64" fmla="*/ 273 w 121"/>
                <a:gd name="T65" fmla="*/ 929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2583" y="2806"/>
              <a:ext cx="96" cy="92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05" name="Freeform 13"/>
            <p:cNvSpPr>
              <a:spLocks/>
            </p:cNvSpPr>
            <p:nvPr/>
          </p:nvSpPr>
          <p:spPr bwMode="auto">
            <a:xfrm>
              <a:off x="296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4"/>
            <p:cNvSpPr>
              <a:spLocks/>
            </p:cNvSpPr>
            <p:nvPr/>
          </p:nvSpPr>
          <p:spPr bwMode="auto">
            <a:xfrm>
              <a:off x="310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Oval 15"/>
            <p:cNvSpPr>
              <a:spLocks noChangeArrowheads="1"/>
            </p:cNvSpPr>
            <p:nvPr/>
          </p:nvSpPr>
          <p:spPr bwMode="auto">
            <a:xfrm>
              <a:off x="307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08" name="Rectangle 16"/>
            <p:cNvSpPr>
              <a:spLocks noChangeArrowheads="1"/>
            </p:cNvSpPr>
            <p:nvPr/>
          </p:nvSpPr>
          <p:spPr bwMode="auto">
            <a:xfrm>
              <a:off x="4119" y="1703"/>
              <a:ext cx="10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centrioles</a:t>
              </a:r>
            </a:p>
          </p:txBody>
        </p:sp>
        <p:sp>
          <p:nvSpPr>
            <p:cNvPr id="37909" name="Rectangle 17"/>
            <p:cNvSpPr>
              <a:spLocks noChangeArrowheads="1"/>
            </p:cNvSpPr>
            <p:nvPr/>
          </p:nvSpPr>
          <p:spPr bwMode="auto">
            <a:xfrm>
              <a:off x="423" y="1473"/>
              <a:ext cx="129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spindle fiber</a:t>
              </a:r>
            </a:p>
          </p:txBody>
        </p:sp>
        <p:sp>
          <p:nvSpPr>
            <p:cNvPr id="37910" name="Line 18"/>
            <p:cNvSpPr>
              <a:spLocks noChangeShapeType="1"/>
            </p:cNvSpPr>
            <p:nvPr/>
          </p:nvSpPr>
          <p:spPr bwMode="auto">
            <a:xfrm flipH="1">
              <a:off x="1959" y="2644"/>
              <a:ext cx="109" cy="1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19"/>
            <p:cNvSpPr>
              <a:spLocks noChangeShapeType="1"/>
            </p:cNvSpPr>
            <p:nvPr/>
          </p:nvSpPr>
          <p:spPr bwMode="auto">
            <a:xfrm flipH="1">
              <a:off x="1863" y="2548"/>
              <a:ext cx="157" cy="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Line 20"/>
            <p:cNvSpPr>
              <a:spLocks noChangeShapeType="1"/>
            </p:cNvSpPr>
            <p:nvPr/>
          </p:nvSpPr>
          <p:spPr bwMode="auto">
            <a:xfrm flipV="1">
              <a:off x="1863" y="243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21"/>
            <p:cNvSpPr>
              <a:spLocks noChangeShapeType="1"/>
            </p:cNvSpPr>
            <p:nvPr/>
          </p:nvSpPr>
          <p:spPr bwMode="auto">
            <a:xfrm>
              <a:off x="1911" y="2209"/>
              <a:ext cx="101" cy="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Line 22"/>
            <p:cNvSpPr>
              <a:spLocks noChangeShapeType="1"/>
            </p:cNvSpPr>
            <p:nvPr/>
          </p:nvSpPr>
          <p:spPr bwMode="auto">
            <a:xfrm>
              <a:off x="2007" y="2025"/>
              <a:ext cx="48" cy="1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23"/>
            <p:cNvSpPr>
              <a:spLocks noChangeShapeType="1"/>
            </p:cNvSpPr>
            <p:nvPr/>
          </p:nvSpPr>
          <p:spPr bwMode="auto">
            <a:xfrm flipV="1">
              <a:off x="3744" y="2156"/>
              <a:ext cx="0" cy="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24"/>
            <p:cNvSpPr>
              <a:spLocks noChangeShapeType="1"/>
            </p:cNvSpPr>
            <p:nvPr/>
          </p:nvSpPr>
          <p:spPr bwMode="auto">
            <a:xfrm flipV="1">
              <a:off x="3796" y="2252"/>
              <a:ext cx="4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25"/>
            <p:cNvSpPr>
              <a:spLocks noChangeShapeType="1"/>
            </p:cNvSpPr>
            <p:nvPr/>
          </p:nvSpPr>
          <p:spPr bwMode="auto">
            <a:xfrm>
              <a:off x="3796" y="2400"/>
              <a:ext cx="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26"/>
            <p:cNvSpPr>
              <a:spLocks noChangeShapeType="1"/>
            </p:cNvSpPr>
            <p:nvPr/>
          </p:nvSpPr>
          <p:spPr bwMode="auto">
            <a:xfrm>
              <a:off x="3796" y="2500"/>
              <a:ext cx="40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27"/>
            <p:cNvSpPr>
              <a:spLocks noChangeShapeType="1"/>
            </p:cNvSpPr>
            <p:nvPr/>
          </p:nvSpPr>
          <p:spPr bwMode="auto">
            <a:xfrm>
              <a:off x="3744" y="2596"/>
              <a:ext cx="0" cy="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28"/>
            <p:cNvSpPr>
              <a:spLocks noChangeArrowheads="1"/>
            </p:cNvSpPr>
            <p:nvPr/>
          </p:nvSpPr>
          <p:spPr bwMode="auto">
            <a:xfrm>
              <a:off x="759" y="2007"/>
              <a:ext cx="67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aster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fibers</a:t>
              </a:r>
            </a:p>
          </p:txBody>
        </p:sp>
        <p:sp>
          <p:nvSpPr>
            <p:cNvPr id="37921" name="Line 29"/>
            <p:cNvSpPr>
              <a:spLocks noChangeShapeType="1"/>
            </p:cNvSpPr>
            <p:nvPr/>
          </p:nvSpPr>
          <p:spPr bwMode="auto">
            <a:xfrm>
              <a:off x="1335" y="2209"/>
              <a:ext cx="624" cy="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Freeform 30"/>
            <p:cNvSpPr>
              <a:spLocks/>
            </p:cNvSpPr>
            <p:nvPr/>
          </p:nvSpPr>
          <p:spPr bwMode="auto">
            <a:xfrm>
              <a:off x="272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1"/>
            <p:cNvSpPr>
              <a:spLocks/>
            </p:cNvSpPr>
            <p:nvPr/>
          </p:nvSpPr>
          <p:spPr bwMode="auto">
            <a:xfrm>
              <a:off x="286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Oval 32"/>
            <p:cNvSpPr>
              <a:spLocks noChangeArrowheads="1"/>
            </p:cNvSpPr>
            <p:nvPr/>
          </p:nvSpPr>
          <p:spPr bwMode="auto">
            <a:xfrm>
              <a:off x="283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25" name="Freeform 33"/>
            <p:cNvSpPr>
              <a:spLocks/>
            </p:cNvSpPr>
            <p:nvPr/>
          </p:nvSpPr>
          <p:spPr bwMode="auto">
            <a:xfrm>
              <a:off x="2772" y="2580"/>
              <a:ext cx="195" cy="548"/>
            </a:xfrm>
            <a:custGeom>
              <a:avLst/>
              <a:gdLst>
                <a:gd name="T0" fmla="*/ 1364 w 157"/>
                <a:gd name="T1" fmla="*/ 929 h 481"/>
                <a:gd name="T2" fmla="*/ 1051 w 157"/>
                <a:gd name="T3" fmla="*/ 882 h 481"/>
                <a:gd name="T4" fmla="*/ 1051 w 157"/>
                <a:gd name="T5" fmla="*/ 751 h 481"/>
                <a:gd name="T6" fmla="*/ 1051 w 157"/>
                <a:gd name="T7" fmla="*/ 617 h 481"/>
                <a:gd name="T8" fmla="*/ 1051 w 157"/>
                <a:gd name="T9" fmla="*/ 485 h 481"/>
                <a:gd name="T10" fmla="*/ 1051 w 157"/>
                <a:gd name="T11" fmla="*/ 351 h 481"/>
                <a:gd name="T12" fmla="*/ 1051 w 157"/>
                <a:gd name="T13" fmla="*/ 220 h 481"/>
                <a:gd name="T14" fmla="*/ 1051 w 157"/>
                <a:gd name="T15" fmla="*/ 87 h 481"/>
                <a:gd name="T16" fmla="*/ 729 w 157"/>
                <a:gd name="T17" fmla="*/ 0 h 481"/>
                <a:gd name="T18" fmla="*/ 426 w 157"/>
                <a:gd name="T19" fmla="*/ 46 h 481"/>
                <a:gd name="T20" fmla="*/ 209 w 157"/>
                <a:gd name="T21" fmla="*/ 179 h 481"/>
                <a:gd name="T22" fmla="*/ 0 w 157"/>
                <a:gd name="T23" fmla="*/ 308 h 481"/>
                <a:gd name="T24" fmla="*/ 0 w 157"/>
                <a:gd name="T25" fmla="*/ 444 h 481"/>
                <a:gd name="T26" fmla="*/ 0 w 157"/>
                <a:gd name="T27" fmla="*/ 576 h 481"/>
                <a:gd name="T28" fmla="*/ 318 w 157"/>
                <a:gd name="T29" fmla="*/ 664 h 481"/>
                <a:gd name="T30" fmla="*/ 626 w 157"/>
                <a:gd name="T31" fmla="*/ 751 h 481"/>
                <a:gd name="T32" fmla="*/ 941 w 157"/>
                <a:gd name="T33" fmla="*/ 839 h 481"/>
                <a:gd name="T34" fmla="*/ 941 w 157"/>
                <a:gd name="T35" fmla="*/ 975 h 481"/>
                <a:gd name="T36" fmla="*/ 729 w 157"/>
                <a:gd name="T37" fmla="*/ 1105 h 481"/>
                <a:gd name="T38" fmla="*/ 626 w 157"/>
                <a:gd name="T39" fmla="*/ 1238 h 481"/>
                <a:gd name="T40" fmla="*/ 626 w 157"/>
                <a:gd name="T41" fmla="*/ 1369 h 481"/>
                <a:gd name="T42" fmla="*/ 529 w 157"/>
                <a:gd name="T43" fmla="*/ 1504 h 481"/>
                <a:gd name="T44" fmla="*/ 529 w 157"/>
                <a:gd name="T45" fmla="*/ 1634 h 481"/>
                <a:gd name="T46" fmla="*/ 529 w 157"/>
                <a:gd name="T47" fmla="*/ 1769 h 481"/>
                <a:gd name="T48" fmla="*/ 840 w 157"/>
                <a:gd name="T49" fmla="*/ 1769 h 481"/>
                <a:gd name="T50" fmla="*/ 1051 w 157"/>
                <a:gd name="T51" fmla="*/ 1634 h 481"/>
                <a:gd name="T52" fmla="*/ 1151 w 157"/>
                <a:gd name="T53" fmla="*/ 1504 h 481"/>
                <a:gd name="T54" fmla="*/ 1259 w 157"/>
                <a:gd name="T55" fmla="*/ 1369 h 481"/>
                <a:gd name="T56" fmla="*/ 1259 w 157"/>
                <a:gd name="T57" fmla="*/ 1238 h 481"/>
                <a:gd name="T58" fmla="*/ 1259 w 157"/>
                <a:gd name="T59" fmla="*/ 1105 h 481"/>
                <a:gd name="T60" fmla="*/ 1259 w 157"/>
                <a:gd name="T61" fmla="*/ 975 h 481"/>
                <a:gd name="T62" fmla="*/ 1364 w 157"/>
                <a:gd name="T63" fmla="*/ 929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4"/>
            <p:cNvSpPr>
              <a:spLocks/>
            </p:cNvSpPr>
            <p:nvPr/>
          </p:nvSpPr>
          <p:spPr bwMode="auto">
            <a:xfrm>
              <a:off x="2916" y="2580"/>
              <a:ext cx="195" cy="548"/>
            </a:xfrm>
            <a:custGeom>
              <a:avLst/>
              <a:gdLst>
                <a:gd name="T0" fmla="*/ 1423 w 121"/>
                <a:gd name="T1" fmla="*/ 929 h 481"/>
                <a:gd name="T2" fmla="*/ 0 w 121"/>
                <a:gd name="T3" fmla="*/ 795 h 481"/>
                <a:gd name="T4" fmla="*/ 0 w 121"/>
                <a:gd name="T5" fmla="*/ 664 h 481"/>
                <a:gd name="T6" fmla="*/ 0 w 121"/>
                <a:gd name="T7" fmla="*/ 532 h 481"/>
                <a:gd name="T8" fmla="*/ 0 w 121"/>
                <a:gd name="T9" fmla="*/ 398 h 481"/>
                <a:gd name="T10" fmla="*/ 1423 w 121"/>
                <a:gd name="T11" fmla="*/ 264 h 481"/>
                <a:gd name="T12" fmla="*/ 1423 w 121"/>
                <a:gd name="T13" fmla="*/ 137 h 481"/>
                <a:gd name="T14" fmla="*/ 0 w 121"/>
                <a:gd name="T15" fmla="*/ 0 h 481"/>
                <a:gd name="T16" fmla="*/ 4243 w 121"/>
                <a:gd name="T17" fmla="*/ 0 h 481"/>
                <a:gd name="T18" fmla="*/ 8501 w 121"/>
                <a:gd name="T19" fmla="*/ 0 h 481"/>
                <a:gd name="T20" fmla="*/ 9916 w 121"/>
                <a:gd name="T21" fmla="*/ 137 h 481"/>
                <a:gd name="T22" fmla="*/ 9916 w 121"/>
                <a:gd name="T23" fmla="*/ 264 h 481"/>
                <a:gd name="T24" fmla="*/ 9916 w 121"/>
                <a:gd name="T25" fmla="*/ 398 h 481"/>
                <a:gd name="T26" fmla="*/ 7096 w 121"/>
                <a:gd name="T27" fmla="*/ 532 h 481"/>
                <a:gd name="T28" fmla="*/ 5639 w 121"/>
                <a:gd name="T29" fmla="*/ 664 h 481"/>
                <a:gd name="T30" fmla="*/ 2867 w 121"/>
                <a:gd name="T31" fmla="*/ 795 h 481"/>
                <a:gd name="T32" fmla="*/ 1423 w 121"/>
                <a:gd name="T33" fmla="*/ 929 h 481"/>
                <a:gd name="T34" fmla="*/ 5639 w 121"/>
                <a:gd name="T35" fmla="*/ 1017 h 481"/>
                <a:gd name="T36" fmla="*/ 9916 w 121"/>
                <a:gd name="T37" fmla="*/ 1105 h 481"/>
                <a:gd name="T38" fmla="*/ 11373 w 121"/>
                <a:gd name="T39" fmla="*/ 1238 h 481"/>
                <a:gd name="T40" fmla="*/ 12741 w 121"/>
                <a:gd name="T41" fmla="*/ 1369 h 481"/>
                <a:gd name="T42" fmla="*/ 14142 w 121"/>
                <a:gd name="T43" fmla="*/ 1504 h 481"/>
                <a:gd name="T44" fmla="*/ 14142 w 121"/>
                <a:gd name="T45" fmla="*/ 1634 h 481"/>
                <a:gd name="T46" fmla="*/ 11373 w 121"/>
                <a:gd name="T47" fmla="*/ 1769 h 481"/>
                <a:gd name="T48" fmla="*/ 7096 w 121"/>
                <a:gd name="T49" fmla="*/ 1769 h 481"/>
                <a:gd name="T50" fmla="*/ 7096 w 121"/>
                <a:gd name="T51" fmla="*/ 1634 h 481"/>
                <a:gd name="T52" fmla="*/ 7096 w 121"/>
                <a:gd name="T53" fmla="*/ 1504 h 481"/>
                <a:gd name="T54" fmla="*/ 7096 w 121"/>
                <a:gd name="T55" fmla="*/ 1369 h 481"/>
                <a:gd name="T56" fmla="*/ 5639 w 121"/>
                <a:gd name="T57" fmla="*/ 1238 h 481"/>
                <a:gd name="T58" fmla="*/ 1423 w 121"/>
                <a:gd name="T59" fmla="*/ 1238 h 481"/>
                <a:gd name="T60" fmla="*/ 0 w 121"/>
                <a:gd name="T61" fmla="*/ 1105 h 481"/>
                <a:gd name="T62" fmla="*/ 0 w 121"/>
                <a:gd name="T63" fmla="*/ 975 h 481"/>
                <a:gd name="T64" fmla="*/ 1423 w 121"/>
                <a:gd name="T65" fmla="*/ 929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Oval 35"/>
            <p:cNvSpPr>
              <a:spLocks noChangeArrowheads="1"/>
            </p:cNvSpPr>
            <p:nvPr/>
          </p:nvSpPr>
          <p:spPr bwMode="auto">
            <a:xfrm>
              <a:off x="2884" y="2788"/>
              <a:ext cx="83" cy="110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928" name="Line 36"/>
            <p:cNvSpPr>
              <a:spLocks noChangeShapeType="1"/>
            </p:cNvSpPr>
            <p:nvPr/>
          </p:nvSpPr>
          <p:spPr bwMode="auto">
            <a:xfrm flipV="1">
              <a:off x="2164" y="2204"/>
              <a:ext cx="712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Line 37"/>
            <p:cNvSpPr>
              <a:spLocks noChangeShapeType="1"/>
            </p:cNvSpPr>
            <p:nvPr/>
          </p:nvSpPr>
          <p:spPr bwMode="auto">
            <a:xfrm flipH="1" flipV="1">
              <a:off x="3116" y="2204"/>
              <a:ext cx="4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Line 38"/>
            <p:cNvSpPr>
              <a:spLocks noChangeShapeType="1"/>
            </p:cNvSpPr>
            <p:nvPr/>
          </p:nvSpPr>
          <p:spPr bwMode="auto">
            <a:xfrm flipV="1">
              <a:off x="2932" y="2444"/>
              <a:ext cx="760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Line 39"/>
            <p:cNvSpPr>
              <a:spLocks noChangeShapeType="1"/>
            </p:cNvSpPr>
            <p:nvPr/>
          </p:nvSpPr>
          <p:spPr bwMode="auto">
            <a:xfrm>
              <a:off x="2164" y="2548"/>
              <a:ext cx="46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Line 40"/>
            <p:cNvSpPr>
              <a:spLocks noChangeShapeType="1"/>
            </p:cNvSpPr>
            <p:nvPr/>
          </p:nvSpPr>
          <p:spPr bwMode="auto">
            <a:xfrm>
              <a:off x="1671" y="1749"/>
              <a:ext cx="817" cy="5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Line 41"/>
            <p:cNvSpPr>
              <a:spLocks noChangeShapeType="1"/>
            </p:cNvSpPr>
            <p:nvPr/>
          </p:nvSpPr>
          <p:spPr bwMode="auto">
            <a:xfrm flipV="1">
              <a:off x="3783" y="1887"/>
              <a:ext cx="288" cy="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Slide Number Placeholder 4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54CB61-CD3F-46C1-8C04-7F600169543B}" type="slidenum">
              <a:rPr lang="en-US" altLang="en-US" sz="11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100"/>
          </a:p>
        </p:txBody>
      </p:sp>
      <p:sp>
        <p:nvSpPr>
          <p:cNvPr id="66" name="Left Brace 65"/>
          <p:cNvSpPr/>
          <p:nvPr/>
        </p:nvSpPr>
        <p:spPr>
          <a:xfrm rot="16200000">
            <a:off x="4114800" y="5486400"/>
            <a:ext cx="304800" cy="1371600"/>
          </a:xfrm>
          <a:prstGeom prst="leftBrace">
            <a:avLst/>
          </a:prstGeom>
          <a:solidFill>
            <a:srgbClr val="FFFF89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429000" y="6457950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TETRAD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7E0048"/>
                </a:solidFill>
              </a:rPr>
              <a:t>Shortest</a:t>
            </a:r>
            <a:r>
              <a:rPr lang="en-US" altLang="en-US" sz="2400" b="1" smtClean="0"/>
              <a:t> phase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7E0048"/>
                </a:solidFill>
              </a:rPr>
              <a:t>Tetrads</a:t>
            </a:r>
            <a:r>
              <a:rPr lang="en-US" altLang="en-US" sz="2400" b="1" smtClean="0"/>
              <a:t> align on the </a:t>
            </a:r>
            <a:r>
              <a:rPr lang="en-US" altLang="en-US" sz="2400" b="1" smtClean="0">
                <a:solidFill>
                  <a:srgbClr val="7E0048"/>
                </a:solidFill>
              </a:rPr>
              <a:t>equator</a:t>
            </a:r>
            <a:r>
              <a:rPr lang="en-US" altLang="en-US" sz="2400" b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7E0048"/>
                </a:solidFill>
              </a:rPr>
              <a:t>Independent assortment </a:t>
            </a:r>
            <a:r>
              <a:rPr lang="en-US" altLang="en-US" sz="2400" b="1" smtClean="0"/>
              <a:t>occurs – chromosomes separate randomly causing GENETIC RECOMBINATION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DFB62-E84C-47BA-B866-AEB1B388A069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13" name="SMARTPenAnnotation6"/>
          <p:cNvSpPr/>
          <p:nvPr/>
        </p:nvSpPr>
        <p:spPr>
          <a:xfrm>
            <a:off x="2000250" y="3335338"/>
            <a:ext cx="7938" cy="22225"/>
          </a:xfrm>
          <a:custGeom>
            <a:avLst/>
            <a:gdLst/>
            <a:ahLst/>
            <a:cxnLst/>
            <a:rect l="0" t="0" r="0" b="0"/>
            <a:pathLst>
              <a:path w="7144" h="21432">
                <a:moveTo>
                  <a:pt x="7143" y="0"/>
                </a:moveTo>
                <a:lnTo>
                  <a:pt x="992" y="6151"/>
                </a:lnTo>
                <a:lnTo>
                  <a:pt x="662" y="7275"/>
                </a:lnTo>
                <a:lnTo>
                  <a:pt x="441" y="8819"/>
                </a:lnTo>
                <a:lnTo>
                  <a:pt x="294" y="10642"/>
                </a:lnTo>
                <a:lnTo>
                  <a:pt x="196" y="12651"/>
                </a:lnTo>
                <a:lnTo>
                  <a:pt x="0" y="21431"/>
                </a:lnTo>
              </a:path>
            </a:pathLst>
          </a:custGeom>
          <a:ln w="3048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SMARTPenAnnotation8"/>
          <p:cNvSpPr/>
          <p:nvPr/>
        </p:nvSpPr>
        <p:spPr>
          <a:xfrm>
            <a:off x="2992438" y="3378200"/>
            <a:ext cx="7937" cy="1588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ln w="3048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410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1447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/>
              <a:t>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04800" y="1752600"/>
            <a:ext cx="7239000" cy="4714875"/>
            <a:chOff x="388" y="1156"/>
            <a:chExt cx="4560" cy="2970"/>
          </a:xfrm>
        </p:grpSpPr>
        <p:sp>
          <p:nvSpPr>
            <p:cNvPr id="42024" name="Oval 5"/>
            <p:cNvSpPr>
              <a:spLocks noChangeArrowheads="1"/>
            </p:cNvSpPr>
            <p:nvPr/>
          </p:nvSpPr>
          <p:spPr bwMode="auto">
            <a:xfrm>
              <a:off x="392" y="1352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25" name="Rectangle 6"/>
            <p:cNvSpPr>
              <a:spLocks noChangeArrowheads="1"/>
            </p:cNvSpPr>
            <p:nvPr/>
          </p:nvSpPr>
          <p:spPr bwMode="auto">
            <a:xfrm>
              <a:off x="216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26" name="Rectangle 7"/>
            <p:cNvSpPr>
              <a:spLocks noChangeArrowheads="1"/>
            </p:cNvSpPr>
            <p:nvPr/>
          </p:nvSpPr>
          <p:spPr bwMode="auto">
            <a:xfrm>
              <a:off x="484" y="230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27" name="Rectangle 8"/>
            <p:cNvSpPr>
              <a:spLocks noChangeArrowheads="1"/>
            </p:cNvSpPr>
            <p:nvPr/>
          </p:nvSpPr>
          <p:spPr bwMode="auto">
            <a:xfrm>
              <a:off x="2116" y="226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28" name="Rectangle 9"/>
            <p:cNvSpPr>
              <a:spLocks noChangeArrowheads="1"/>
            </p:cNvSpPr>
            <p:nvPr/>
          </p:nvSpPr>
          <p:spPr bwMode="auto">
            <a:xfrm>
              <a:off x="532" y="245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29" name="Freeform 10"/>
            <p:cNvSpPr>
              <a:spLocks/>
            </p:cNvSpPr>
            <p:nvPr/>
          </p:nvSpPr>
          <p:spPr bwMode="auto">
            <a:xfrm>
              <a:off x="109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11"/>
            <p:cNvSpPr>
              <a:spLocks/>
            </p:cNvSpPr>
            <p:nvPr/>
          </p:nvSpPr>
          <p:spPr bwMode="auto">
            <a:xfrm>
              <a:off x="123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Oval 12"/>
            <p:cNvSpPr>
              <a:spLocks noChangeArrowheads="1"/>
            </p:cNvSpPr>
            <p:nvPr/>
          </p:nvSpPr>
          <p:spPr bwMode="auto">
            <a:xfrm>
              <a:off x="120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32" name="Freeform 13"/>
            <p:cNvSpPr>
              <a:spLocks/>
            </p:cNvSpPr>
            <p:nvPr/>
          </p:nvSpPr>
          <p:spPr bwMode="auto">
            <a:xfrm>
              <a:off x="133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14"/>
            <p:cNvSpPr>
              <a:spLocks/>
            </p:cNvSpPr>
            <p:nvPr/>
          </p:nvSpPr>
          <p:spPr bwMode="auto">
            <a:xfrm>
              <a:off x="147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Oval 15"/>
            <p:cNvSpPr>
              <a:spLocks noChangeArrowheads="1"/>
            </p:cNvSpPr>
            <p:nvPr/>
          </p:nvSpPr>
          <p:spPr bwMode="auto">
            <a:xfrm>
              <a:off x="144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35" name="Line 16"/>
            <p:cNvSpPr>
              <a:spLocks noChangeShapeType="1"/>
            </p:cNvSpPr>
            <p:nvPr/>
          </p:nvSpPr>
          <p:spPr bwMode="auto">
            <a:xfrm flipH="1">
              <a:off x="476" y="2596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Line 17"/>
            <p:cNvSpPr>
              <a:spLocks noChangeShapeType="1"/>
            </p:cNvSpPr>
            <p:nvPr/>
          </p:nvSpPr>
          <p:spPr bwMode="auto">
            <a:xfrm flipH="1">
              <a:off x="428" y="250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Line 18"/>
            <p:cNvSpPr>
              <a:spLocks noChangeShapeType="1"/>
            </p:cNvSpPr>
            <p:nvPr/>
          </p:nvSpPr>
          <p:spPr bwMode="auto">
            <a:xfrm>
              <a:off x="388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Line 19"/>
            <p:cNvSpPr>
              <a:spLocks noChangeShapeType="1"/>
            </p:cNvSpPr>
            <p:nvPr/>
          </p:nvSpPr>
          <p:spPr bwMode="auto">
            <a:xfrm>
              <a:off x="436" y="221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Line 20"/>
            <p:cNvSpPr>
              <a:spLocks noChangeShapeType="1"/>
            </p:cNvSpPr>
            <p:nvPr/>
          </p:nvSpPr>
          <p:spPr bwMode="auto">
            <a:xfrm flipV="1">
              <a:off x="528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Line 21"/>
            <p:cNvSpPr>
              <a:spLocks noChangeShapeType="1"/>
            </p:cNvSpPr>
            <p:nvPr/>
          </p:nvSpPr>
          <p:spPr bwMode="auto">
            <a:xfrm flipV="1">
              <a:off x="2208" y="210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Line 22"/>
            <p:cNvSpPr>
              <a:spLocks noChangeShapeType="1"/>
            </p:cNvSpPr>
            <p:nvPr/>
          </p:nvSpPr>
          <p:spPr bwMode="auto">
            <a:xfrm flipV="1">
              <a:off x="2260" y="220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Line 23"/>
            <p:cNvSpPr>
              <a:spLocks noChangeShapeType="1"/>
            </p:cNvSpPr>
            <p:nvPr/>
          </p:nvSpPr>
          <p:spPr bwMode="auto">
            <a:xfrm>
              <a:off x="2260" y="235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Line 24"/>
            <p:cNvSpPr>
              <a:spLocks noChangeShapeType="1"/>
            </p:cNvSpPr>
            <p:nvPr/>
          </p:nvSpPr>
          <p:spPr bwMode="auto">
            <a:xfrm>
              <a:off x="2260" y="245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Line 25"/>
            <p:cNvSpPr>
              <a:spLocks noChangeShapeType="1"/>
            </p:cNvSpPr>
            <p:nvPr/>
          </p:nvSpPr>
          <p:spPr bwMode="auto">
            <a:xfrm>
              <a:off x="2208" y="254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Freeform 26"/>
            <p:cNvSpPr>
              <a:spLocks/>
            </p:cNvSpPr>
            <p:nvPr/>
          </p:nvSpPr>
          <p:spPr bwMode="auto">
            <a:xfrm>
              <a:off x="109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27"/>
            <p:cNvSpPr>
              <a:spLocks/>
            </p:cNvSpPr>
            <p:nvPr/>
          </p:nvSpPr>
          <p:spPr bwMode="auto">
            <a:xfrm>
              <a:off x="123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Oval 28"/>
            <p:cNvSpPr>
              <a:spLocks noChangeArrowheads="1"/>
            </p:cNvSpPr>
            <p:nvPr/>
          </p:nvSpPr>
          <p:spPr bwMode="auto">
            <a:xfrm>
              <a:off x="120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48" name="Freeform 29"/>
            <p:cNvSpPr>
              <a:spLocks/>
            </p:cNvSpPr>
            <p:nvPr/>
          </p:nvSpPr>
          <p:spPr bwMode="auto">
            <a:xfrm>
              <a:off x="133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30"/>
            <p:cNvSpPr>
              <a:spLocks/>
            </p:cNvSpPr>
            <p:nvPr/>
          </p:nvSpPr>
          <p:spPr bwMode="auto">
            <a:xfrm>
              <a:off x="147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Oval 31"/>
            <p:cNvSpPr>
              <a:spLocks noChangeArrowheads="1"/>
            </p:cNvSpPr>
            <p:nvPr/>
          </p:nvSpPr>
          <p:spPr bwMode="auto">
            <a:xfrm>
              <a:off x="144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51" name="Rectangle 32"/>
            <p:cNvSpPr>
              <a:spLocks noChangeArrowheads="1"/>
            </p:cNvSpPr>
            <p:nvPr/>
          </p:nvSpPr>
          <p:spPr bwMode="auto">
            <a:xfrm>
              <a:off x="772" y="3604"/>
              <a:ext cx="417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Homologs line up at equator or metaphase plate</a:t>
              </a:r>
            </a:p>
          </p:txBody>
        </p:sp>
        <p:sp>
          <p:nvSpPr>
            <p:cNvPr id="42052" name="Line 33"/>
            <p:cNvSpPr>
              <a:spLocks noChangeShapeType="1"/>
            </p:cNvSpPr>
            <p:nvPr/>
          </p:nvSpPr>
          <p:spPr bwMode="auto">
            <a:xfrm>
              <a:off x="1344" y="1156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Rectangle 63"/>
            <p:cNvSpPr>
              <a:spLocks noChangeArrowheads="1"/>
            </p:cNvSpPr>
            <p:nvPr/>
          </p:nvSpPr>
          <p:spPr bwMode="auto">
            <a:xfrm>
              <a:off x="2679" y="2343"/>
              <a:ext cx="39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OR</a:t>
              </a:r>
            </a:p>
          </p:txBody>
        </p:sp>
        <p:sp>
          <p:nvSpPr>
            <p:cNvPr id="42054" name="Line 64"/>
            <p:cNvSpPr>
              <a:spLocks noChangeShapeType="1"/>
            </p:cNvSpPr>
            <p:nvPr/>
          </p:nvSpPr>
          <p:spPr bwMode="auto">
            <a:xfrm>
              <a:off x="628" y="250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Line 65"/>
            <p:cNvSpPr>
              <a:spLocks noChangeShapeType="1"/>
            </p:cNvSpPr>
            <p:nvPr/>
          </p:nvSpPr>
          <p:spPr bwMode="auto">
            <a:xfrm flipV="1">
              <a:off x="532" y="220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Line 66"/>
            <p:cNvSpPr>
              <a:spLocks noChangeShapeType="1"/>
            </p:cNvSpPr>
            <p:nvPr/>
          </p:nvSpPr>
          <p:spPr bwMode="auto">
            <a:xfrm flipH="1" flipV="1">
              <a:off x="1484" y="2204"/>
              <a:ext cx="584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Line 67"/>
            <p:cNvSpPr>
              <a:spLocks noChangeShapeType="1"/>
            </p:cNvSpPr>
            <p:nvPr/>
          </p:nvSpPr>
          <p:spPr bwMode="auto">
            <a:xfrm flipH="1">
              <a:off x="1484" y="2404"/>
              <a:ext cx="632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4876800" y="1905000"/>
            <a:ext cx="3105150" cy="4025900"/>
            <a:chOff x="3604" y="1252"/>
            <a:chExt cx="1956" cy="2536"/>
          </a:xfrm>
        </p:grpSpPr>
        <p:sp>
          <p:nvSpPr>
            <p:cNvPr id="41992" name="Oval 34"/>
            <p:cNvSpPr>
              <a:spLocks noChangeArrowheads="1"/>
            </p:cNvSpPr>
            <p:nvPr/>
          </p:nvSpPr>
          <p:spPr bwMode="auto">
            <a:xfrm>
              <a:off x="3608" y="1400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993" name="Rectangle 35"/>
            <p:cNvSpPr>
              <a:spLocks noChangeArrowheads="1"/>
            </p:cNvSpPr>
            <p:nvPr/>
          </p:nvSpPr>
          <p:spPr bwMode="auto">
            <a:xfrm>
              <a:off x="5380" y="240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994" name="Rectangle 36"/>
            <p:cNvSpPr>
              <a:spLocks noChangeArrowheads="1"/>
            </p:cNvSpPr>
            <p:nvPr/>
          </p:nvSpPr>
          <p:spPr bwMode="auto">
            <a:xfrm>
              <a:off x="3700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995" name="Rectangle 37"/>
            <p:cNvSpPr>
              <a:spLocks noChangeArrowheads="1"/>
            </p:cNvSpPr>
            <p:nvPr/>
          </p:nvSpPr>
          <p:spPr bwMode="auto">
            <a:xfrm>
              <a:off x="5332" y="230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996" name="Rectangle 38"/>
            <p:cNvSpPr>
              <a:spLocks noChangeArrowheads="1"/>
            </p:cNvSpPr>
            <p:nvPr/>
          </p:nvSpPr>
          <p:spPr bwMode="auto">
            <a:xfrm>
              <a:off x="3748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997" name="Freeform 39"/>
            <p:cNvSpPr>
              <a:spLocks/>
            </p:cNvSpPr>
            <p:nvPr/>
          </p:nvSpPr>
          <p:spPr bwMode="auto">
            <a:xfrm>
              <a:off x="454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40"/>
            <p:cNvSpPr>
              <a:spLocks/>
            </p:cNvSpPr>
            <p:nvPr/>
          </p:nvSpPr>
          <p:spPr bwMode="auto">
            <a:xfrm>
              <a:off x="469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Oval 41"/>
            <p:cNvSpPr>
              <a:spLocks noChangeArrowheads="1"/>
            </p:cNvSpPr>
            <p:nvPr/>
          </p:nvSpPr>
          <p:spPr bwMode="auto">
            <a:xfrm>
              <a:off x="466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00" name="Freeform 42"/>
            <p:cNvSpPr>
              <a:spLocks/>
            </p:cNvSpPr>
            <p:nvPr/>
          </p:nvSpPr>
          <p:spPr bwMode="auto">
            <a:xfrm>
              <a:off x="454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43"/>
            <p:cNvSpPr>
              <a:spLocks/>
            </p:cNvSpPr>
            <p:nvPr/>
          </p:nvSpPr>
          <p:spPr bwMode="auto">
            <a:xfrm>
              <a:off x="469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Oval 44"/>
            <p:cNvSpPr>
              <a:spLocks noChangeArrowheads="1"/>
            </p:cNvSpPr>
            <p:nvPr/>
          </p:nvSpPr>
          <p:spPr bwMode="auto">
            <a:xfrm>
              <a:off x="466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03" name="Line 45"/>
            <p:cNvSpPr>
              <a:spLocks noChangeShapeType="1"/>
            </p:cNvSpPr>
            <p:nvPr/>
          </p:nvSpPr>
          <p:spPr bwMode="auto">
            <a:xfrm flipH="1">
              <a:off x="3692" y="2644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46"/>
            <p:cNvSpPr>
              <a:spLocks noChangeShapeType="1"/>
            </p:cNvSpPr>
            <p:nvPr/>
          </p:nvSpPr>
          <p:spPr bwMode="auto">
            <a:xfrm flipH="1">
              <a:off x="3644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47"/>
            <p:cNvSpPr>
              <a:spLocks noChangeShapeType="1"/>
            </p:cNvSpPr>
            <p:nvPr/>
          </p:nvSpPr>
          <p:spPr bwMode="auto">
            <a:xfrm>
              <a:off x="3604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48"/>
            <p:cNvSpPr>
              <a:spLocks noChangeShapeType="1"/>
            </p:cNvSpPr>
            <p:nvPr/>
          </p:nvSpPr>
          <p:spPr bwMode="auto">
            <a:xfrm>
              <a:off x="3652" y="226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49"/>
            <p:cNvSpPr>
              <a:spLocks noChangeShapeType="1"/>
            </p:cNvSpPr>
            <p:nvPr/>
          </p:nvSpPr>
          <p:spPr bwMode="auto">
            <a:xfrm flipV="1">
              <a:off x="3744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50"/>
            <p:cNvSpPr>
              <a:spLocks noChangeShapeType="1"/>
            </p:cNvSpPr>
            <p:nvPr/>
          </p:nvSpPr>
          <p:spPr bwMode="auto">
            <a:xfrm flipV="1">
              <a:off x="5424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51"/>
            <p:cNvSpPr>
              <a:spLocks noChangeShapeType="1"/>
            </p:cNvSpPr>
            <p:nvPr/>
          </p:nvSpPr>
          <p:spPr bwMode="auto">
            <a:xfrm flipV="1">
              <a:off x="5476" y="225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52"/>
            <p:cNvSpPr>
              <a:spLocks noChangeShapeType="1"/>
            </p:cNvSpPr>
            <p:nvPr/>
          </p:nvSpPr>
          <p:spPr bwMode="auto">
            <a:xfrm>
              <a:off x="5476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53"/>
            <p:cNvSpPr>
              <a:spLocks noChangeShapeType="1"/>
            </p:cNvSpPr>
            <p:nvPr/>
          </p:nvSpPr>
          <p:spPr bwMode="auto">
            <a:xfrm>
              <a:off x="5476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54"/>
            <p:cNvSpPr>
              <a:spLocks noChangeShapeType="1"/>
            </p:cNvSpPr>
            <p:nvPr/>
          </p:nvSpPr>
          <p:spPr bwMode="auto">
            <a:xfrm>
              <a:off x="5424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Freeform 55"/>
            <p:cNvSpPr>
              <a:spLocks/>
            </p:cNvSpPr>
            <p:nvPr/>
          </p:nvSpPr>
          <p:spPr bwMode="auto">
            <a:xfrm>
              <a:off x="4308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56"/>
            <p:cNvSpPr>
              <a:spLocks/>
            </p:cNvSpPr>
            <p:nvPr/>
          </p:nvSpPr>
          <p:spPr bwMode="auto">
            <a:xfrm>
              <a:off x="4452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Oval 57"/>
            <p:cNvSpPr>
              <a:spLocks noChangeArrowheads="1"/>
            </p:cNvSpPr>
            <p:nvPr/>
          </p:nvSpPr>
          <p:spPr bwMode="auto">
            <a:xfrm>
              <a:off x="4420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16" name="Freeform 58"/>
            <p:cNvSpPr>
              <a:spLocks/>
            </p:cNvSpPr>
            <p:nvPr/>
          </p:nvSpPr>
          <p:spPr bwMode="auto">
            <a:xfrm>
              <a:off x="4308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59"/>
            <p:cNvSpPr>
              <a:spLocks/>
            </p:cNvSpPr>
            <p:nvPr/>
          </p:nvSpPr>
          <p:spPr bwMode="auto">
            <a:xfrm>
              <a:off x="4452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Oval 60"/>
            <p:cNvSpPr>
              <a:spLocks noChangeArrowheads="1"/>
            </p:cNvSpPr>
            <p:nvPr/>
          </p:nvSpPr>
          <p:spPr bwMode="auto">
            <a:xfrm>
              <a:off x="4420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019" name="Line 62"/>
            <p:cNvSpPr>
              <a:spLocks noChangeShapeType="1"/>
            </p:cNvSpPr>
            <p:nvPr/>
          </p:nvSpPr>
          <p:spPr bwMode="auto">
            <a:xfrm>
              <a:off x="4560" y="1252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68"/>
            <p:cNvSpPr>
              <a:spLocks noChangeShapeType="1"/>
            </p:cNvSpPr>
            <p:nvPr/>
          </p:nvSpPr>
          <p:spPr bwMode="auto">
            <a:xfrm flipV="1">
              <a:off x="3796" y="225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69"/>
            <p:cNvSpPr>
              <a:spLocks noChangeShapeType="1"/>
            </p:cNvSpPr>
            <p:nvPr/>
          </p:nvSpPr>
          <p:spPr bwMode="auto">
            <a:xfrm>
              <a:off x="3892" y="2548"/>
              <a:ext cx="56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70"/>
            <p:cNvSpPr>
              <a:spLocks noChangeShapeType="1"/>
            </p:cNvSpPr>
            <p:nvPr/>
          </p:nvSpPr>
          <p:spPr bwMode="auto">
            <a:xfrm>
              <a:off x="4756" y="2260"/>
              <a:ext cx="568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71"/>
            <p:cNvSpPr>
              <a:spLocks noChangeShapeType="1"/>
            </p:cNvSpPr>
            <p:nvPr/>
          </p:nvSpPr>
          <p:spPr bwMode="auto">
            <a:xfrm flipV="1">
              <a:off x="4708" y="2444"/>
              <a:ext cx="66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Slide Number Placeholder 7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A73961-997D-46C3-BC93-8EB6A7CB0EAF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11/16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Recall- What are the steps of mitosis?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H.B.4C.1</a:t>
            </a:r>
            <a:r>
              <a:rPr lang="en-US" dirty="0"/>
              <a:t> Develop and use models of sex cell formation (meiosis) to explain why the DNA of the daughter cells is different from the DNA of the parent cell.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91440-32AF-48C9-8C27-A6BE8EC4F6A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Formula:  2</a:t>
            </a:r>
            <a:r>
              <a:rPr lang="en-US" sz="3200" b="1" baseline="30000" dirty="0" smtClean="0"/>
              <a:t>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Example:	2n = 4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then 	1n = 2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thus	2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4</a:t>
            </a:r>
            <a:b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combinations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3A7532-9D80-4833-946A-9CD0AE464E0C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343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239000" cy="2962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terms of </a:t>
            </a:r>
            <a:r>
              <a:rPr lang="en-US" sz="36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Assortment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-how many different combinations of sperm could a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human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produce?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644EA8-8078-47BA-855E-3B9FAAF4B0ED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Formula:   2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Human chromosomes:	2n = 46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 = 23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~8 million combinations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0A9088-77D7-4B81-ACF2-CEF1A8C74D95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239000" cy="2428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 </a:t>
            </a:r>
            <a:r>
              <a:rPr lang="en-US" sz="3200" dirty="0" smtClean="0"/>
              <a:t>separate and move towards the poles.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Sister chromatids </a:t>
            </a:r>
            <a:r>
              <a:rPr lang="en-US" sz="3200" b="1" dirty="0" smtClean="0"/>
              <a:t>remain attached</a:t>
            </a:r>
            <a:r>
              <a:rPr lang="en-US" sz="3200" dirty="0" smtClean="0"/>
              <a:t> at their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centromeres</a:t>
            </a:r>
            <a:r>
              <a:rPr lang="en-US" sz="3200" dirty="0" smtClean="0">
                <a:solidFill>
                  <a:srgbClr val="7E0048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A17149-E5CB-4F94-B145-9B9274345711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49157" name="Picture 2" descr="http://www.brookings.k12.sd.us/biology/images/crossingover_mov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2390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Each pole now has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haploid</a:t>
            </a:r>
            <a:r>
              <a:rPr lang="en-US" sz="3200" dirty="0" smtClean="0"/>
              <a:t> (1n) set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Cytokinesis</a:t>
            </a:r>
            <a:r>
              <a:rPr lang="en-US" sz="3200" dirty="0" smtClean="0"/>
              <a:t> occurs and two haploid daughter cells are formed.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106917-A2B3-4F31-9AB1-00D1A48F7EB7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1205" name="Picture 2" descr="http://www.uic.edu/classes/bios/bios100/f05pm/telophase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3898900"/>
            <a:ext cx="7620000" cy="2654300"/>
            <a:chOff x="152" y="2456"/>
            <a:chExt cx="5552" cy="1808"/>
          </a:xfrm>
        </p:grpSpPr>
        <p:sp>
          <p:nvSpPr>
            <p:cNvPr id="53287" name="Freeform 3"/>
            <p:cNvSpPr>
              <a:spLocks/>
            </p:cNvSpPr>
            <p:nvPr/>
          </p:nvSpPr>
          <p:spPr bwMode="auto">
            <a:xfrm>
              <a:off x="1044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"/>
            <p:cNvSpPr>
              <a:spLocks/>
            </p:cNvSpPr>
            <p:nvPr/>
          </p:nvSpPr>
          <p:spPr bwMode="auto">
            <a:xfrm>
              <a:off x="1188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Oval 5"/>
            <p:cNvSpPr>
              <a:spLocks noChangeArrowheads="1"/>
            </p:cNvSpPr>
            <p:nvPr/>
          </p:nvSpPr>
          <p:spPr bwMode="auto">
            <a:xfrm>
              <a:off x="1156" y="355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90" name="Freeform 6"/>
            <p:cNvSpPr>
              <a:spLocks/>
            </p:cNvSpPr>
            <p:nvPr/>
          </p:nvSpPr>
          <p:spPr bwMode="auto">
            <a:xfrm>
              <a:off x="4596" y="291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7"/>
            <p:cNvSpPr>
              <a:spLocks/>
            </p:cNvSpPr>
            <p:nvPr/>
          </p:nvSpPr>
          <p:spPr bwMode="auto">
            <a:xfrm>
              <a:off x="4740" y="29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Oval 8"/>
            <p:cNvSpPr>
              <a:spLocks noChangeArrowheads="1"/>
            </p:cNvSpPr>
            <p:nvPr/>
          </p:nvSpPr>
          <p:spPr bwMode="auto">
            <a:xfrm>
              <a:off x="4708" y="312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93" name="Freeform 9"/>
            <p:cNvSpPr>
              <a:spLocks/>
            </p:cNvSpPr>
            <p:nvPr/>
          </p:nvSpPr>
          <p:spPr bwMode="auto">
            <a:xfrm>
              <a:off x="756" y="28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10"/>
            <p:cNvSpPr>
              <a:spLocks/>
            </p:cNvSpPr>
            <p:nvPr/>
          </p:nvSpPr>
          <p:spPr bwMode="auto">
            <a:xfrm>
              <a:off x="900" y="286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Oval 11"/>
            <p:cNvSpPr>
              <a:spLocks noChangeArrowheads="1"/>
            </p:cNvSpPr>
            <p:nvPr/>
          </p:nvSpPr>
          <p:spPr bwMode="auto">
            <a:xfrm>
              <a:off x="868" y="307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96" name="Freeform 12"/>
            <p:cNvSpPr>
              <a:spLocks/>
            </p:cNvSpPr>
            <p:nvPr/>
          </p:nvSpPr>
          <p:spPr bwMode="auto">
            <a:xfrm>
              <a:off x="4884" y="33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13"/>
            <p:cNvSpPr>
              <a:spLocks/>
            </p:cNvSpPr>
            <p:nvPr/>
          </p:nvSpPr>
          <p:spPr bwMode="auto">
            <a:xfrm>
              <a:off x="5028" y="33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Oval 14"/>
            <p:cNvSpPr>
              <a:spLocks noChangeArrowheads="1"/>
            </p:cNvSpPr>
            <p:nvPr/>
          </p:nvSpPr>
          <p:spPr bwMode="auto">
            <a:xfrm>
              <a:off x="4996" y="36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99" name="Oval 15"/>
            <p:cNvSpPr>
              <a:spLocks noChangeArrowheads="1"/>
            </p:cNvSpPr>
            <p:nvPr/>
          </p:nvSpPr>
          <p:spPr bwMode="auto">
            <a:xfrm>
              <a:off x="152" y="2456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300" name="Oval 16"/>
            <p:cNvSpPr>
              <a:spLocks noChangeArrowheads="1"/>
            </p:cNvSpPr>
            <p:nvPr/>
          </p:nvSpPr>
          <p:spPr bwMode="auto">
            <a:xfrm>
              <a:off x="3896" y="250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301" name="Line 47"/>
            <p:cNvSpPr>
              <a:spLocks noChangeShapeType="1"/>
            </p:cNvSpPr>
            <p:nvPr/>
          </p:nvSpPr>
          <p:spPr bwMode="auto">
            <a:xfrm flipH="1">
              <a:off x="1912" y="2603"/>
              <a:ext cx="35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Line 48"/>
            <p:cNvSpPr>
              <a:spLocks noChangeShapeType="1"/>
            </p:cNvSpPr>
            <p:nvPr/>
          </p:nvSpPr>
          <p:spPr bwMode="auto">
            <a:xfrm>
              <a:off x="3752" y="2696"/>
              <a:ext cx="231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076450" y="1447800"/>
            <a:ext cx="4781550" cy="2668588"/>
            <a:chOff x="1308" y="792"/>
            <a:chExt cx="3133" cy="1801"/>
          </a:xfrm>
        </p:grpSpPr>
        <p:sp>
          <p:nvSpPr>
            <p:cNvPr id="53256" name="Rectangle 17"/>
            <p:cNvSpPr>
              <a:spLocks noChangeArrowheads="1"/>
            </p:cNvSpPr>
            <p:nvPr/>
          </p:nvSpPr>
          <p:spPr bwMode="auto">
            <a:xfrm>
              <a:off x="4036" y="17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57" name="Rectangle 18"/>
            <p:cNvSpPr>
              <a:spLocks noChangeArrowheads="1"/>
            </p:cNvSpPr>
            <p:nvPr/>
          </p:nvSpPr>
          <p:spPr bwMode="auto">
            <a:xfrm>
              <a:off x="1732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58" name="Rectangle 19"/>
            <p:cNvSpPr>
              <a:spLocks noChangeArrowheads="1"/>
            </p:cNvSpPr>
            <p:nvPr/>
          </p:nvSpPr>
          <p:spPr bwMode="auto">
            <a:xfrm>
              <a:off x="3988" y="163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59" name="Rectangle 20"/>
            <p:cNvSpPr>
              <a:spLocks noChangeArrowheads="1"/>
            </p:cNvSpPr>
            <p:nvPr/>
          </p:nvSpPr>
          <p:spPr bwMode="auto">
            <a:xfrm>
              <a:off x="1732" y="178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60" name="Freeform 21"/>
            <p:cNvSpPr>
              <a:spLocks/>
            </p:cNvSpPr>
            <p:nvPr/>
          </p:nvSpPr>
          <p:spPr bwMode="auto">
            <a:xfrm>
              <a:off x="2244" y="186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22"/>
            <p:cNvSpPr>
              <a:spLocks/>
            </p:cNvSpPr>
            <p:nvPr/>
          </p:nvSpPr>
          <p:spPr bwMode="auto">
            <a:xfrm>
              <a:off x="2388" y="18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Oval 23"/>
            <p:cNvSpPr>
              <a:spLocks noChangeArrowheads="1"/>
            </p:cNvSpPr>
            <p:nvPr/>
          </p:nvSpPr>
          <p:spPr bwMode="auto">
            <a:xfrm>
              <a:off x="2356" y="206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63" name="Freeform 24"/>
            <p:cNvSpPr>
              <a:spLocks/>
            </p:cNvSpPr>
            <p:nvPr/>
          </p:nvSpPr>
          <p:spPr bwMode="auto">
            <a:xfrm>
              <a:off x="320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25"/>
            <p:cNvSpPr>
              <a:spLocks/>
            </p:cNvSpPr>
            <p:nvPr/>
          </p:nvSpPr>
          <p:spPr bwMode="auto">
            <a:xfrm>
              <a:off x="334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Oval 26"/>
            <p:cNvSpPr>
              <a:spLocks noChangeArrowheads="1"/>
            </p:cNvSpPr>
            <p:nvPr/>
          </p:nvSpPr>
          <p:spPr bwMode="auto">
            <a:xfrm>
              <a:off x="331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66" name="Line 27"/>
            <p:cNvSpPr>
              <a:spLocks noChangeShapeType="1"/>
            </p:cNvSpPr>
            <p:nvPr/>
          </p:nvSpPr>
          <p:spPr bwMode="auto">
            <a:xfrm flipH="1">
              <a:off x="1628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28"/>
            <p:cNvSpPr>
              <a:spLocks noChangeShapeType="1"/>
            </p:cNvSpPr>
            <p:nvPr/>
          </p:nvSpPr>
          <p:spPr bwMode="auto">
            <a:xfrm>
              <a:off x="1636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Line 29"/>
            <p:cNvSpPr>
              <a:spLocks noChangeShapeType="1"/>
            </p:cNvSpPr>
            <p:nvPr/>
          </p:nvSpPr>
          <p:spPr bwMode="auto">
            <a:xfrm>
              <a:off x="1636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Line 30"/>
            <p:cNvSpPr>
              <a:spLocks noChangeShapeType="1"/>
            </p:cNvSpPr>
            <p:nvPr/>
          </p:nvSpPr>
          <p:spPr bwMode="auto">
            <a:xfrm flipV="1">
              <a:off x="1728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Line 31"/>
            <p:cNvSpPr>
              <a:spLocks noChangeShapeType="1"/>
            </p:cNvSpPr>
            <p:nvPr/>
          </p:nvSpPr>
          <p:spPr bwMode="auto">
            <a:xfrm flipV="1">
              <a:off x="4080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32"/>
            <p:cNvSpPr>
              <a:spLocks noChangeShapeType="1"/>
            </p:cNvSpPr>
            <p:nvPr/>
          </p:nvSpPr>
          <p:spPr bwMode="auto">
            <a:xfrm flipV="1">
              <a:off x="4132" y="1580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33"/>
            <p:cNvSpPr>
              <a:spLocks noChangeShapeType="1"/>
            </p:cNvSpPr>
            <p:nvPr/>
          </p:nvSpPr>
          <p:spPr bwMode="auto">
            <a:xfrm>
              <a:off x="418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34"/>
            <p:cNvSpPr>
              <a:spLocks noChangeShapeType="1"/>
            </p:cNvSpPr>
            <p:nvPr/>
          </p:nvSpPr>
          <p:spPr bwMode="auto">
            <a:xfrm>
              <a:off x="4132" y="182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Line 35"/>
            <p:cNvSpPr>
              <a:spLocks noChangeShapeType="1"/>
            </p:cNvSpPr>
            <p:nvPr/>
          </p:nvSpPr>
          <p:spPr bwMode="auto">
            <a:xfrm>
              <a:off x="4080" y="187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Freeform 36"/>
            <p:cNvSpPr>
              <a:spLocks/>
            </p:cNvSpPr>
            <p:nvPr/>
          </p:nvSpPr>
          <p:spPr bwMode="auto">
            <a:xfrm>
              <a:off x="224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37"/>
            <p:cNvSpPr>
              <a:spLocks/>
            </p:cNvSpPr>
            <p:nvPr/>
          </p:nvSpPr>
          <p:spPr bwMode="auto">
            <a:xfrm>
              <a:off x="238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Oval 38"/>
            <p:cNvSpPr>
              <a:spLocks noChangeArrowheads="1"/>
            </p:cNvSpPr>
            <p:nvPr/>
          </p:nvSpPr>
          <p:spPr bwMode="auto">
            <a:xfrm>
              <a:off x="235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78" name="Freeform 39"/>
            <p:cNvSpPr>
              <a:spLocks/>
            </p:cNvSpPr>
            <p:nvPr/>
          </p:nvSpPr>
          <p:spPr bwMode="auto">
            <a:xfrm>
              <a:off x="3252" y="19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40"/>
            <p:cNvSpPr>
              <a:spLocks/>
            </p:cNvSpPr>
            <p:nvPr/>
          </p:nvSpPr>
          <p:spPr bwMode="auto">
            <a:xfrm>
              <a:off x="3396" y="190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Oval 41"/>
            <p:cNvSpPr>
              <a:spLocks noChangeArrowheads="1"/>
            </p:cNvSpPr>
            <p:nvPr/>
          </p:nvSpPr>
          <p:spPr bwMode="auto">
            <a:xfrm>
              <a:off x="3364" y="211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281" name="Line 42"/>
            <p:cNvSpPr>
              <a:spLocks noChangeShapeType="1"/>
            </p:cNvSpPr>
            <p:nvPr/>
          </p:nvSpPr>
          <p:spPr bwMode="auto">
            <a:xfrm>
              <a:off x="1728" y="1924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Line 43"/>
            <p:cNvSpPr>
              <a:spLocks noChangeShapeType="1"/>
            </p:cNvSpPr>
            <p:nvPr/>
          </p:nvSpPr>
          <p:spPr bwMode="auto">
            <a:xfrm flipV="1">
              <a:off x="1828" y="1532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Line 44"/>
            <p:cNvSpPr>
              <a:spLocks noChangeShapeType="1"/>
            </p:cNvSpPr>
            <p:nvPr/>
          </p:nvSpPr>
          <p:spPr bwMode="auto">
            <a:xfrm>
              <a:off x="1876" y="182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45"/>
            <p:cNvSpPr>
              <a:spLocks noChangeShapeType="1"/>
            </p:cNvSpPr>
            <p:nvPr/>
          </p:nvSpPr>
          <p:spPr bwMode="auto">
            <a:xfrm>
              <a:off x="3364" y="1540"/>
              <a:ext cx="61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46"/>
            <p:cNvSpPr>
              <a:spLocks noChangeShapeType="1"/>
            </p:cNvSpPr>
            <p:nvPr/>
          </p:nvSpPr>
          <p:spPr bwMode="auto">
            <a:xfrm flipV="1">
              <a:off x="3412" y="1772"/>
              <a:ext cx="616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Freeform 49"/>
            <p:cNvSpPr>
              <a:spLocks/>
            </p:cNvSpPr>
            <p:nvPr/>
          </p:nvSpPr>
          <p:spPr bwMode="auto">
            <a:xfrm>
              <a:off x="1308" y="792"/>
              <a:ext cx="3133" cy="1801"/>
            </a:xfrm>
            <a:custGeom>
              <a:avLst/>
              <a:gdLst>
                <a:gd name="T0" fmla="*/ 1596 w 3133"/>
                <a:gd name="T1" fmla="*/ 1476 h 1801"/>
                <a:gd name="T2" fmla="*/ 1512 w 3133"/>
                <a:gd name="T3" fmla="*/ 1620 h 1801"/>
                <a:gd name="T4" fmla="*/ 1368 w 3133"/>
                <a:gd name="T5" fmla="*/ 1704 h 1801"/>
                <a:gd name="T6" fmla="*/ 1212 w 3133"/>
                <a:gd name="T7" fmla="*/ 1728 h 1801"/>
                <a:gd name="T8" fmla="*/ 1056 w 3133"/>
                <a:gd name="T9" fmla="*/ 1740 h 1801"/>
                <a:gd name="T10" fmla="*/ 912 w 3133"/>
                <a:gd name="T11" fmla="*/ 1740 h 1801"/>
                <a:gd name="T12" fmla="*/ 756 w 3133"/>
                <a:gd name="T13" fmla="*/ 1716 h 1801"/>
                <a:gd name="T14" fmla="*/ 600 w 3133"/>
                <a:gd name="T15" fmla="*/ 1716 h 1801"/>
                <a:gd name="T16" fmla="*/ 456 w 3133"/>
                <a:gd name="T17" fmla="*/ 1656 h 1801"/>
                <a:gd name="T18" fmla="*/ 324 w 3133"/>
                <a:gd name="T19" fmla="*/ 1536 h 1801"/>
                <a:gd name="T20" fmla="*/ 204 w 3133"/>
                <a:gd name="T21" fmla="*/ 1404 h 1801"/>
                <a:gd name="T22" fmla="*/ 108 w 3133"/>
                <a:gd name="T23" fmla="*/ 1248 h 1801"/>
                <a:gd name="T24" fmla="*/ 48 w 3133"/>
                <a:gd name="T25" fmla="*/ 1092 h 1801"/>
                <a:gd name="T26" fmla="*/ 0 w 3133"/>
                <a:gd name="T27" fmla="*/ 864 h 1801"/>
                <a:gd name="T28" fmla="*/ 12 w 3133"/>
                <a:gd name="T29" fmla="*/ 708 h 1801"/>
                <a:gd name="T30" fmla="*/ 48 w 3133"/>
                <a:gd name="T31" fmla="*/ 552 h 1801"/>
                <a:gd name="T32" fmla="*/ 108 w 3133"/>
                <a:gd name="T33" fmla="*/ 384 h 1801"/>
                <a:gd name="T34" fmla="*/ 240 w 3133"/>
                <a:gd name="T35" fmla="*/ 228 h 1801"/>
                <a:gd name="T36" fmla="*/ 384 w 3133"/>
                <a:gd name="T37" fmla="*/ 144 h 1801"/>
                <a:gd name="T38" fmla="*/ 528 w 3133"/>
                <a:gd name="T39" fmla="*/ 84 h 1801"/>
                <a:gd name="T40" fmla="*/ 684 w 3133"/>
                <a:gd name="T41" fmla="*/ 60 h 1801"/>
                <a:gd name="T42" fmla="*/ 840 w 3133"/>
                <a:gd name="T43" fmla="*/ 48 h 1801"/>
                <a:gd name="T44" fmla="*/ 1080 w 3133"/>
                <a:gd name="T45" fmla="*/ 48 h 1801"/>
                <a:gd name="T46" fmla="*/ 1248 w 3133"/>
                <a:gd name="T47" fmla="*/ 72 h 1801"/>
                <a:gd name="T48" fmla="*/ 1392 w 3133"/>
                <a:gd name="T49" fmla="*/ 144 h 1801"/>
                <a:gd name="T50" fmla="*/ 1488 w 3133"/>
                <a:gd name="T51" fmla="*/ 276 h 1801"/>
                <a:gd name="T52" fmla="*/ 1536 w 3133"/>
                <a:gd name="T53" fmla="*/ 420 h 1801"/>
                <a:gd name="T54" fmla="*/ 1560 w 3133"/>
                <a:gd name="T55" fmla="*/ 420 h 1801"/>
                <a:gd name="T56" fmla="*/ 1584 w 3133"/>
                <a:gd name="T57" fmla="*/ 276 h 1801"/>
                <a:gd name="T58" fmla="*/ 1680 w 3133"/>
                <a:gd name="T59" fmla="*/ 144 h 1801"/>
                <a:gd name="T60" fmla="*/ 1824 w 3133"/>
                <a:gd name="T61" fmla="*/ 48 h 1801"/>
                <a:gd name="T62" fmla="*/ 1968 w 3133"/>
                <a:gd name="T63" fmla="*/ 12 h 1801"/>
                <a:gd name="T64" fmla="*/ 2208 w 3133"/>
                <a:gd name="T65" fmla="*/ 0 h 1801"/>
                <a:gd name="T66" fmla="*/ 2436 w 3133"/>
                <a:gd name="T67" fmla="*/ 12 h 1801"/>
                <a:gd name="T68" fmla="*/ 2592 w 3133"/>
                <a:gd name="T69" fmla="*/ 72 h 1801"/>
                <a:gd name="T70" fmla="*/ 2748 w 3133"/>
                <a:gd name="T71" fmla="*/ 216 h 1801"/>
                <a:gd name="T72" fmla="*/ 2904 w 3133"/>
                <a:gd name="T73" fmla="*/ 360 h 1801"/>
                <a:gd name="T74" fmla="*/ 3036 w 3133"/>
                <a:gd name="T75" fmla="*/ 504 h 1801"/>
                <a:gd name="T76" fmla="*/ 3096 w 3133"/>
                <a:gd name="T77" fmla="*/ 672 h 1801"/>
                <a:gd name="T78" fmla="*/ 3120 w 3133"/>
                <a:gd name="T79" fmla="*/ 828 h 1801"/>
                <a:gd name="T80" fmla="*/ 3132 w 3133"/>
                <a:gd name="T81" fmla="*/ 996 h 1801"/>
                <a:gd name="T82" fmla="*/ 3108 w 3133"/>
                <a:gd name="T83" fmla="*/ 1164 h 1801"/>
                <a:gd name="T84" fmla="*/ 3060 w 3133"/>
                <a:gd name="T85" fmla="*/ 1308 h 1801"/>
                <a:gd name="T86" fmla="*/ 2964 w 3133"/>
                <a:gd name="T87" fmla="*/ 1452 h 1801"/>
                <a:gd name="T88" fmla="*/ 2808 w 3133"/>
                <a:gd name="T89" fmla="*/ 1584 h 1801"/>
                <a:gd name="T90" fmla="*/ 2652 w 3133"/>
                <a:gd name="T91" fmla="*/ 1668 h 1801"/>
                <a:gd name="T92" fmla="*/ 2436 w 3133"/>
                <a:gd name="T93" fmla="*/ 1752 h 1801"/>
                <a:gd name="T94" fmla="*/ 2280 w 3133"/>
                <a:gd name="T95" fmla="*/ 1788 h 1801"/>
                <a:gd name="T96" fmla="*/ 2028 w 3133"/>
                <a:gd name="T97" fmla="*/ 1800 h 1801"/>
                <a:gd name="T98" fmla="*/ 1848 w 3133"/>
                <a:gd name="T99" fmla="*/ 1776 h 1801"/>
                <a:gd name="T100" fmla="*/ 1716 w 3133"/>
                <a:gd name="T101" fmla="*/ 1680 h 1801"/>
                <a:gd name="T102" fmla="*/ 1632 w 3133"/>
                <a:gd name="T103" fmla="*/ 1536 h 1801"/>
                <a:gd name="T104" fmla="*/ 1584 w 3133"/>
                <a:gd name="T105" fmla="*/ 1392 h 18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33"/>
                <a:gd name="T160" fmla="*/ 0 h 1801"/>
                <a:gd name="T161" fmla="*/ 3133 w 3133"/>
                <a:gd name="T162" fmla="*/ 1801 h 18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33" h="1801">
                  <a:moveTo>
                    <a:pt x="1572" y="1368"/>
                  </a:moveTo>
                  <a:lnTo>
                    <a:pt x="1596" y="1404"/>
                  </a:lnTo>
                  <a:lnTo>
                    <a:pt x="1596" y="1440"/>
                  </a:lnTo>
                  <a:lnTo>
                    <a:pt x="1596" y="1476"/>
                  </a:lnTo>
                  <a:lnTo>
                    <a:pt x="1596" y="1512"/>
                  </a:lnTo>
                  <a:lnTo>
                    <a:pt x="1560" y="1548"/>
                  </a:lnTo>
                  <a:lnTo>
                    <a:pt x="1536" y="1584"/>
                  </a:lnTo>
                  <a:lnTo>
                    <a:pt x="1512" y="1620"/>
                  </a:lnTo>
                  <a:lnTo>
                    <a:pt x="1476" y="1644"/>
                  </a:lnTo>
                  <a:lnTo>
                    <a:pt x="1440" y="1668"/>
                  </a:lnTo>
                  <a:lnTo>
                    <a:pt x="1404" y="1692"/>
                  </a:lnTo>
                  <a:lnTo>
                    <a:pt x="1368" y="1704"/>
                  </a:lnTo>
                  <a:lnTo>
                    <a:pt x="1320" y="1716"/>
                  </a:lnTo>
                  <a:lnTo>
                    <a:pt x="1284" y="1728"/>
                  </a:lnTo>
                  <a:lnTo>
                    <a:pt x="1248" y="1728"/>
                  </a:lnTo>
                  <a:lnTo>
                    <a:pt x="1212" y="1728"/>
                  </a:lnTo>
                  <a:lnTo>
                    <a:pt x="1176" y="1740"/>
                  </a:lnTo>
                  <a:lnTo>
                    <a:pt x="1128" y="1740"/>
                  </a:lnTo>
                  <a:lnTo>
                    <a:pt x="1092" y="1740"/>
                  </a:lnTo>
                  <a:lnTo>
                    <a:pt x="1056" y="1740"/>
                  </a:lnTo>
                  <a:lnTo>
                    <a:pt x="1020" y="1740"/>
                  </a:lnTo>
                  <a:lnTo>
                    <a:pt x="984" y="1740"/>
                  </a:lnTo>
                  <a:lnTo>
                    <a:pt x="948" y="1740"/>
                  </a:lnTo>
                  <a:lnTo>
                    <a:pt x="912" y="1740"/>
                  </a:lnTo>
                  <a:lnTo>
                    <a:pt x="864" y="1728"/>
                  </a:lnTo>
                  <a:lnTo>
                    <a:pt x="828" y="1728"/>
                  </a:lnTo>
                  <a:lnTo>
                    <a:pt x="792" y="1728"/>
                  </a:lnTo>
                  <a:lnTo>
                    <a:pt x="756" y="1716"/>
                  </a:lnTo>
                  <a:lnTo>
                    <a:pt x="720" y="1716"/>
                  </a:lnTo>
                  <a:lnTo>
                    <a:pt x="684" y="1716"/>
                  </a:lnTo>
                  <a:lnTo>
                    <a:pt x="648" y="1716"/>
                  </a:lnTo>
                  <a:lnTo>
                    <a:pt x="600" y="1716"/>
                  </a:lnTo>
                  <a:lnTo>
                    <a:pt x="564" y="1704"/>
                  </a:lnTo>
                  <a:lnTo>
                    <a:pt x="528" y="1704"/>
                  </a:lnTo>
                  <a:lnTo>
                    <a:pt x="492" y="1692"/>
                  </a:lnTo>
                  <a:lnTo>
                    <a:pt x="456" y="1656"/>
                  </a:lnTo>
                  <a:lnTo>
                    <a:pt x="420" y="1632"/>
                  </a:lnTo>
                  <a:lnTo>
                    <a:pt x="384" y="1596"/>
                  </a:lnTo>
                  <a:lnTo>
                    <a:pt x="348" y="1572"/>
                  </a:lnTo>
                  <a:lnTo>
                    <a:pt x="324" y="1536"/>
                  </a:lnTo>
                  <a:lnTo>
                    <a:pt x="288" y="1512"/>
                  </a:lnTo>
                  <a:lnTo>
                    <a:pt x="264" y="1476"/>
                  </a:lnTo>
                  <a:lnTo>
                    <a:pt x="228" y="1440"/>
                  </a:lnTo>
                  <a:lnTo>
                    <a:pt x="204" y="1404"/>
                  </a:lnTo>
                  <a:lnTo>
                    <a:pt x="180" y="1368"/>
                  </a:lnTo>
                  <a:lnTo>
                    <a:pt x="156" y="1332"/>
                  </a:lnTo>
                  <a:lnTo>
                    <a:pt x="144" y="1284"/>
                  </a:lnTo>
                  <a:lnTo>
                    <a:pt x="108" y="1248"/>
                  </a:lnTo>
                  <a:lnTo>
                    <a:pt x="96" y="1212"/>
                  </a:lnTo>
                  <a:lnTo>
                    <a:pt x="72" y="1164"/>
                  </a:lnTo>
                  <a:lnTo>
                    <a:pt x="60" y="1128"/>
                  </a:lnTo>
                  <a:lnTo>
                    <a:pt x="48" y="1092"/>
                  </a:lnTo>
                  <a:lnTo>
                    <a:pt x="36" y="996"/>
                  </a:lnTo>
                  <a:lnTo>
                    <a:pt x="12" y="948"/>
                  </a:lnTo>
                  <a:lnTo>
                    <a:pt x="12" y="912"/>
                  </a:lnTo>
                  <a:lnTo>
                    <a:pt x="0" y="864"/>
                  </a:lnTo>
                  <a:lnTo>
                    <a:pt x="0" y="828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12" y="708"/>
                  </a:lnTo>
                  <a:lnTo>
                    <a:pt x="12" y="672"/>
                  </a:lnTo>
                  <a:lnTo>
                    <a:pt x="24" y="636"/>
                  </a:lnTo>
                  <a:lnTo>
                    <a:pt x="36" y="600"/>
                  </a:lnTo>
                  <a:lnTo>
                    <a:pt x="48" y="552"/>
                  </a:lnTo>
                  <a:lnTo>
                    <a:pt x="60" y="516"/>
                  </a:lnTo>
                  <a:lnTo>
                    <a:pt x="72" y="468"/>
                  </a:lnTo>
                  <a:lnTo>
                    <a:pt x="96" y="420"/>
                  </a:lnTo>
                  <a:lnTo>
                    <a:pt x="108" y="384"/>
                  </a:lnTo>
                  <a:lnTo>
                    <a:pt x="144" y="336"/>
                  </a:lnTo>
                  <a:lnTo>
                    <a:pt x="180" y="300"/>
                  </a:lnTo>
                  <a:lnTo>
                    <a:pt x="204" y="264"/>
                  </a:lnTo>
                  <a:lnTo>
                    <a:pt x="240" y="228"/>
                  </a:lnTo>
                  <a:lnTo>
                    <a:pt x="276" y="204"/>
                  </a:lnTo>
                  <a:lnTo>
                    <a:pt x="312" y="180"/>
                  </a:lnTo>
                  <a:lnTo>
                    <a:pt x="348" y="168"/>
                  </a:lnTo>
                  <a:lnTo>
                    <a:pt x="384" y="144"/>
                  </a:lnTo>
                  <a:lnTo>
                    <a:pt x="420" y="120"/>
                  </a:lnTo>
                  <a:lnTo>
                    <a:pt x="456" y="108"/>
                  </a:lnTo>
                  <a:lnTo>
                    <a:pt x="492" y="96"/>
                  </a:lnTo>
                  <a:lnTo>
                    <a:pt x="528" y="84"/>
                  </a:lnTo>
                  <a:lnTo>
                    <a:pt x="564" y="84"/>
                  </a:lnTo>
                  <a:lnTo>
                    <a:pt x="600" y="72"/>
                  </a:lnTo>
                  <a:lnTo>
                    <a:pt x="648" y="60"/>
                  </a:lnTo>
                  <a:lnTo>
                    <a:pt x="684" y="60"/>
                  </a:lnTo>
                  <a:lnTo>
                    <a:pt x="720" y="48"/>
                  </a:lnTo>
                  <a:lnTo>
                    <a:pt x="756" y="48"/>
                  </a:lnTo>
                  <a:lnTo>
                    <a:pt x="804" y="48"/>
                  </a:lnTo>
                  <a:lnTo>
                    <a:pt x="840" y="48"/>
                  </a:lnTo>
                  <a:lnTo>
                    <a:pt x="888" y="48"/>
                  </a:lnTo>
                  <a:lnTo>
                    <a:pt x="984" y="48"/>
                  </a:lnTo>
                  <a:lnTo>
                    <a:pt x="1032" y="48"/>
                  </a:lnTo>
                  <a:lnTo>
                    <a:pt x="1080" y="48"/>
                  </a:lnTo>
                  <a:lnTo>
                    <a:pt x="1128" y="48"/>
                  </a:lnTo>
                  <a:lnTo>
                    <a:pt x="1176" y="48"/>
                  </a:lnTo>
                  <a:lnTo>
                    <a:pt x="1212" y="60"/>
                  </a:lnTo>
                  <a:lnTo>
                    <a:pt x="1248" y="72"/>
                  </a:lnTo>
                  <a:lnTo>
                    <a:pt x="1284" y="72"/>
                  </a:lnTo>
                  <a:lnTo>
                    <a:pt x="1320" y="96"/>
                  </a:lnTo>
                  <a:lnTo>
                    <a:pt x="1356" y="120"/>
                  </a:lnTo>
                  <a:lnTo>
                    <a:pt x="1392" y="144"/>
                  </a:lnTo>
                  <a:lnTo>
                    <a:pt x="1428" y="168"/>
                  </a:lnTo>
                  <a:lnTo>
                    <a:pt x="1440" y="204"/>
                  </a:lnTo>
                  <a:lnTo>
                    <a:pt x="1476" y="240"/>
                  </a:lnTo>
                  <a:lnTo>
                    <a:pt x="1488" y="276"/>
                  </a:lnTo>
                  <a:lnTo>
                    <a:pt x="1500" y="312"/>
                  </a:lnTo>
                  <a:lnTo>
                    <a:pt x="1524" y="348"/>
                  </a:lnTo>
                  <a:lnTo>
                    <a:pt x="1536" y="384"/>
                  </a:lnTo>
                  <a:lnTo>
                    <a:pt x="1536" y="420"/>
                  </a:lnTo>
                  <a:lnTo>
                    <a:pt x="1548" y="456"/>
                  </a:lnTo>
                  <a:lnTo>
                    <a:pt x="1548" y="492"/>
                  </a:lnTo>
                  <a:lnTo>
                    <a:pt x="1560" y="456"/>
                  </a:lnTo>
                  <a:lnTo>
                    <a:pt x="1560" y="420"/>
                  </a:lnTo>
                  <a:lnTo>
                    <a:pt x="1560" y="384"/>
                  </a:lnTo>
                  <a:lnTo>
                    <a:pt x="1572" y="348"/>
                  </a:lnTo>
                  <a:lnTo>
                    <a:pt x="1572" y="312"/>
                  </a:lnTo>
                  <a:lnTo>
                    <a:pt x="1584" y="276"/>
                  </a:lnTo>
                  <a:lnTo>
                    <a:pt x="1596" y="240"/>
                  </a:lnTo>
                  <a:lnTo>
                    <a:pt x="1620" y="204"/>
                  </a:lnTo>
                  <a:lnTo>
                    <a:pt x="1644" y="168"/>
                  </a:lnTo>
                  <a:lnTo>
                    <a:pt x="1680" y="144"/>
                  </a:lnTo>
                  <a:lnTo>
                    <a:pt x="1716" y="108"/>
                  </a:lnTo>
                  <a:lnTo>
                    <a:pt x="1752" y="84"/>
                  </a:lnTo>
                  <a:lnTo>
                    <a:pt x="1788" y="60"/>
                  </a:lnTo>
                  <a:lnTo>
                    <a:pt x="1824" y="48"/>
                  </a:lnTo>
                  <a:lnTo>
                    <a:pt x="1860" y="36"/>
                  </a:lnTo>
                  <a:lnTo>
                    <a:pt x="1896" y="24"/>
                  </a:lnTo>
                  <a:lnTo>
                    <a:pt x="1932" y="12"/>
                  </a:lnTo>
                  <a:lnTo>
                    <a:pt x="1968" y="12"/>
                  </a:lnTo>
                  <a:lnTo>
                    <a:pt x="2004" y="0"/>
                  </a:lnTo>
                  <a:lnTo>
                    <a:pt x="2040" y="0"/>
                  </a:lnTo>
                  <a:lnTo>
                    <a:pt x="2136" y="0"/>
                  </a:lnTo>
                  <a:lnTo>
                    <a:pt x="2208" y="0"/>
                  </a:lnTo>
                  <a:lnTo>
                    <a:pt x="2304" y="0"/>
                  </a:lnTo>
                  <a:lnTo>
                    <a:pt x="2340" y="0"/>
                  </a:lnTo>
                  <a:lnTo>
                    <a:pt x="2388" y="0"/>
                  </a:lnTo>
                  <a:lnTo>
                    <a:pt x="2436" y="12"/>
                  </a:lnTo>
                  <a:lnTo>
                    <a:pt x="2484" y="24"/>
                  </a:lnTo>
                  <a:lnTo>
                    <a:pt x="2520" y="36"/>
                  </a:lnTo>
                  <a:lnTo>
                    <a:pt x="2556" y="48"/>
                  </a:lnTo>
                  <a:lnTo>
                    <a:pt x="2592" y="72"/>
                  </a:lnTo>
                  <a:lnTo>
                    <a:pt x="2640" y="120"/>
                  </a:lnTo>
                  <a:lnTo>
                    <a:pt x="2676" y="156"/>
                  </a:lnTo>
                  <a:lnTo>
                    <a:pt x="2712" y="192"/>
                  </a:lnTo>
                  <a:lnTo>
                    <a:pt x="2748" y="216"/>
                  </a:lnTo>
                  <a:lnTo>
                    <a:pt x="2796" y="264"/>
                  </a:lnTo>
                  <a:lnTo>
                    <a:pt x="2832" y="288"/>
                  </a:lnTo>
                  <a:lnTo>
                    <a:pt x="2868" y="324"/>
                  </a:lnTo>
                  <a:lnTo>
                    <a:pt x="2904" y="360"/>
                  </a:lnTo>
                  <a:lnTo>
                    <a:pt x="2940" y="396"/>
                  </a:lnTo>
                  <a:lnTo>
                    <a:pt x="2976" y="432"/>
                  </a:lnTo>
                  <a:lnTo>
                    <a:pt x="3012" y="468"/>
                  </a:lnTo>
                  <a:lnTo>
                    <a:pt x="3036" y="504"/>
                  </a:lnTo>
                  <a:lnTo>
                    <a:pt x="3060" y="552"/>
                  </a:lnTo>
                  <a:lnTo>
                    <a:pt x="3072" y="600"/>
                  </a:lnTo>
                  <a:lnTo>
                    <a:pt x="3084" y="636"/>
                  </a:lnTo>
                  <a:lnTo>
                    <a:pt x="3096" y="672"/>
                  </a:lnTo>
                  <a:lnTo>
                    <a:pt x="3108" y="708"/>
                  </a:lnTo>
                  <a:lnTo>
                    <a:pt x="3120" y="744"/>
                  </a:lnTo>
                  <a:lnTo>
                    <a:pt x="3120" y="780"/>
                  </a:lnTo>
                  <a:lnTo>
                    <a:pt x="3120" y="828"/>
                  </a:lnTo>
                  <a:lnTo>
                    <a:pt x="3132" y="876"/>
                  </a:lnTo>
                  <a:lnTo>
                    <a:pt x="3132" y="924"/>
                  </a:lnTo>
                  <a:lnTo>
                    <a:pt x="3132" y="960"/>
                  </a:lnTo>
                  <a:lnTo>
                    <a:pt x="3132" y="996"/>
                  </a:lnTo>
                  <a:lnTo>
                    <a:pt x="3132" y="1032"/>
                  </a:lnTo>
                  <a:lnTo>
                    <a:pt x="3132" y="1068"/>
                  </a:lnTo>
                  <a:lnTo>
                    <a:pt x="3120" y="1116"/>
                  </a:lnTo>
                  <a:lnTo>
                    <a:pt x="3108" y="1164"/>
                  </a:lnTo>
                  <a:lnTo>
                    <a:pt x="3096" y="1200"/>
                  </a:lnTo>
                  <a:lnTo>
                    <a:pt x="3096" y="1236"/>
                  </a:lnTo>
                  <a:lnTo>
                    <a:pt x="3084" y="1272"/>
                  </a:lnTo>
                  <a:lnTo>
                    <a:pt x="3060" y="1308"/>
                  </a:lnTo>
                  <a:lnTo>
                    <a:pt x="3036" y="1344"/>
                  </a:lnTo>
                  <a:lnTo>
                    <a:pt x="3024" y="1380"/>
                  </a:lnTo>
                  <a:lnTo>
                    <a:pt x="2988" y="1416"/>
                  </a:lnTo>
                  <a:lnTo>
                    <a:pt x="2964" y="1452"/>
                  </a:lnTo>
                  <a:lnTo>
                    <a:pt x="2928" y="1488"/>
                  </a:lnTo>
                  <a:lnTo>
                    <a:pt x="2892" y="1512"/>
                  </a:lnTo>
                  <a:lnTo>
                    <a:pt x="2844" y="1548"/>
                  </a:lnTo>
                  <a:lnTo>
                    <a:pt x="2808" y="1584"/>
                  </a:lnTo>
                  <a:lnTo>
                    <a:pt x="2772" y="1608"/>
                  </a:lnTo>
                  <a:lnTo>
                    <a:pt x="2736" y="1632"/>
                  </a:lnTo>
                  <a:lnTo>
                    <a:pt x="2688" y="1656"/>
                  </a:lnTo>
                  <a:lnTo>
                    <a:pt x="2652" y="1668"/>
                  </a:lnTo>
                  <a:lnTo>
                    <a:pt x="2568" y="1692"/>
                  </a:lnTo>
                  <a:lnTo>
                    <a:pt x="2532" y="1704"/>
                  </a:lnTo>
                  <a:lnTo>
                    <a:pt x="2484" y="1728"/>
                  </a:lnTo>
                  <a:lnTo>
                    <a:pt x="2436" y="1752"/>
                  </a:lnTo>
                  <a:lnTo>
                    <a:pt x="2388" y="1764"/>
                  </a:lnTo>
                  <a:lnTo>
                    <a:pt x="2352" y="1764"/>
                  </a:lnTo>
                  <a:lnTo>
                    <a:pt x="2316" y="1776"/>
                  </a:lnTo>
                  <a:lnTo>
                    <a:pt x="2280" y="1788"/>
                  </a:lnTo>
                  <a:lnTo>
                    <a:pt x="2244" y="1788"/>
                  </a:lnTo>
                  <a:lnTo>
                    <a:pt x="2148" y="1800"/>
                  </a:lnTo>
                  <a:lnTo>
                    <a:pt x="2064" y="1800"/>
                  </a:lnTo>
                  <a:lnTo>
                    <a:pt x="2028" y="1800"/>
                  </a:lnTo>
                  <a:lnTo>
                    <a:pt x="1980" y="1800"/>
                  </a:lnTo>
                  <a:lnTo>
                    <a:pt x="1932" y="1800"/>
                  </a:lnTo>
                  <a:lnTo>
                    <a:pt x="1884" y="1788"/>
                  </a:lnTo>
                  <a:lnTo>
                    <a:pt x="1848" y="1776"/>
                  </a:lnTo>
                  <a:lnTo>
                    <a:pt x="1812" y="1764"/>
                  </a:lnTo>
                  <a:lnTo>
                    <a:pt x="1776" y="1740"/>
                  </a:lnTo>
                  <a:lnTo>
                    <a:pt x="1740" y="1716"/>
                  </a:lnTo>
                  <a:lnTo>
                    <a:pt x="1716" y="1680"/>
                  </a:lnTo>
                  <a:lnTo>
                    <a:pt x="1692" y="1644"/>
                  </a:lnTo>
                  <a:lnTo>
                    <a:pt x="1668" y="1608"/>
                  </a:lnTo>
                  <a:lnTo>
                    <a:pt x="1644" y="1572"/>
                  </a:lnTo>
                  <a:lnTo>
                    <a:pt x="1632" y="1536"/>
                  </a:lnTo>
                  <a:lnTo>
                    <a:pt x="1620" y="1500"/>
                  </a:lnTo>
                  <a:lnTo>
                    <a:pt x="1596" y="1464"/>
                  </a:lnTo>
                  <a:lnTo>
                    <a:pt x="1596" y="1428"/>
                  </a:lnTo>
                  <a:lnTo>
                    <a:pt x="1584" y="1392"/>
                  </a:lnTo>
                  <a:lnTo>
                    <a:pt x="1572" y="136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Slide Number Placeholder 5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A874D5-3B9F-4568-B760-A1CA12F58C5F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4495800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cytokinesis</a:t>
            </a:r>
          </a:p>
        </p:txBody>
      </p:sp>
      <p:cxnSp>
        <p:nvCxnSpPr>
          <p:cNvPr id="56" name="Straight Arrow Connector 55"/>
          <p:cNvCxnSpPr>
            <a:stCxn id="54" idx="0"/>
          </p:cNvCxnSpPr>
          <p:nvPr/>
        </p:nvCxnSpPr>
        <p:spPr>
          <a:xfrm rot="5400000" flipH="1" flipV="1">
            <a:off x="4038600" y="4038600"/>
            <a:ext cx="609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MEIOSIS II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602037" cy="1920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Chromatids Separate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EA8D85-027C-4A77-A200-6A04E869F0D1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1065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620" r="2620"/>
          <a:stretch>
            <a:fillRect/>
          </a:stretch>
        </p:blipFill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396240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Meiosis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Interphase II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very short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DNA Replication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Meiosis II is similar to mitosis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07F900-BB2E-4149-9DA7-30838F46BE96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7349" name="Picture 4" descr="jasmPro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3988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5" descr="jasmPro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3988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239000" cy="5237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</a:t>
            </a:r>
            <a:r>
              <a:rPr lang="en-US" sz="3600" b="1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mitosis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&amp; nucleolus disappear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 condense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Spindle forms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914400" y="3429000"/>
            <a:ext cx="6692900" cy="2870200"/>
            <a:chOff x="680" y="1784"/>
            <a:chExt cx="4400" cy="1808"/>
          </a:xfrm>
        </p:grpSpPr>
        <p:sp>
          <p:nvSpPr>
            <p:cNvPr id="59398" name="Freeform 4"/>
            <p:cNvSpPr>
              <a:spLocks/>
            </p:cNvSpPr>
            <p:nvPr/>
          </p:nvSpPr>
          <p:spPr bwMode="auto">
            <a:xfrm>
              <a:off x="1572" y="267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Freeform 5"/>
            <p:cNvSpPr>
              <a:spLocks/>
            </p:cNvSpPr>
            <p:nvPr/>
          </p:nvSpPr>
          <p:spPr bwMode="auto">
            <a:xfrm>
              <a:off x="1716" y="267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Oval 6"/>
            <p:cNvSpPr>
              <a:spLocks noChangeArrowheads="1"/>
            </p:cNvSpPr>
            <p:nvPr/>
          </p:nvSpPr>
          <p:spPr bwMode="auto">
            <a:xfrm>
              <a:off x="1684" y="288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01" name="Freeform 7"/>
            <p:cNvSpPr>
              <a:spLocks/>
            </p:cNvSpPr>
            <p:nvPr/>
          </p:nvSpPr>
          <p:spPr bwMode="auto">
            <a:xfrm>
              <a:off x="3972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Freeform 8"/>
            <p:cNvSpPr>
              <a:spLocks/>
            </p:cNvSpPr>
            <p:nvPr/>
          </p:nvSpPr>
          <p:spPr bwMode="auto">
            <a:xfrm>
              <a:off x="4116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Oval 9"/>
            <p:cNvSpPr>
              <a:spLocks noChangeArrowheads="1"/>
            </p:cNvSpPr>
            <p:nvPr/>
          </p:nvSpPr>
          <p:spPr bwMode="auto">
            <a:xfrm>
              <a:off x="4084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04" name="Freeform 10"/>
            <p:cNvSpPr>
              <a:spLocks/>
            </p:cNvSpPr>
            <p:nvPr/>
          </p:nvSpPr>
          <p:spPr bwMode="auto">
            <a:xfrm>
              <a:off x="1284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Freeform 11"/>
            <p:cNvSpPr>
              <a:spLocks/>
            </p:cNvSpPr>
            <p:nvPr/>
          </p:nvSpPr>
          <p:spPr bwMode="auto">
            <a:xfrm>
              <a:off x="1428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Oval 12"/>
            <p:cNvSpPr>
              <a:spLocks noChangeArrowheads="1"/>
            </p:cNvSpPr>
            <p:nvPr/>
          </p:nvSpPr>
          <p:spPr bwMode="auto">
            <a:xfrm>
              <a:off x="1396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07" name="Freeform 13"/>
            <p:cNvSpPr>
              <a:spLocks/>
            </p:cNvSpPr>
            <p:nvPr/>
          </p:nvSpPr>
          <p:spPr bwMode="auto">
            <a:xfrm>
              <a:off x="4260" y="272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Freeform 14"/>
            <p:cNvSpPr>
              <a:spLocks/>
            </p:cNvSpPr>
            <p:nvPr/>
          </p:nvSpPr>
          <p:spPr bwMode="auto">
            <a:xfrm>
              <a:off x="4404" y="272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Oval 15"/>
            <p:cNvSpPr>
              <a:spLocks noChangeArrowheads="1"/>
            </p:cNvSpPr>
            <p:nvPr/>
          </p:nvSpPr>
          <p:spPr bwMode="auto">
            <a:xfrm>
              <a:off x="4372" y="293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10" name="Oval 16"/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11" name="Oval 17"/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12" name="Rectangle 18"/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13" name="Rectangle 19"/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14" name="Line 20"/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Line 21"/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2"/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3"/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4"/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Rectangle 25"/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20" name="Rectangle 26"/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21" name="Line 27"/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Line 28"/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Line 29"/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Line 30"/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31"/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Rectangle 32"/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27" name="Rectangle 33"/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28" name="Line 34"/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Line 35"/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6"/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7"/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Line 38"/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39"/>
            <p:cNvSpPr>
              <a:spLocks noChangeShapeType="1"/>
            </p:cNvSpPr>
            <p:nvPr/>
          </p:nvSpPr>
          <p:spPr bwMode="auto">
            <a:xfrm flipV="1">
              <a:off x="868" y="2444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Line 40"/>
            <p:cNvSpPr>
              <a:spLocks noChangeShapeType="1"/>
            </p:cNvSpPr>
            <p:nvPr/>
          </p:nvSpPr>
          <p:spPr bwMode="auto">
            <a:xfrm>
              <a:off x="1444" y="2452"/>
              <a:ext cx="808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41"/>
            <p:cNvSpPr>
              <a:spLocks noChangeShapeType="1"/>
            </p:cNvSpPr>
            <p:nvPr/>
          </p:nvSpPr>
          <p:spPr bwMode="auto">
            <a:xfrm>
              <a:off x="916" y="2692"/>
              <a:ext cx="80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42"/>
            <p:cNvSpPr>
              <a:spLocks noChangeShapeType="1"/>
            </p:cNvSpPr>
            <p:nvPr/>
          </p:nvSpPr>
          <p:spPr bwMode="auto">
            <a:xfrm flipV="1">
              <a:off x="1732" y="2684"/>
              <a:ext cx="568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Rectangle 43"/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38" name="Rectangle 44"/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439" name="Line 45"/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Line 46"/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Line 47"/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Line 48"/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Line 49"/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Line 50"/>
            <p:cNvSpPr>
              <a:spLocks noChangeShapeType="1"/>
            </p:cNvSpPr>
            <p:nvPr/>
          </p:nvSpPr>
          <p:spPr bwMode="auto">
            <a:xfrm flipV="1">
              <a:off x="3460" y="249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Line 51"/>
            <p:cNvSpPr>
              <a:spLocks noChangeShapeType="1"/>
            </p:cNvSpPr>
            <p:nvPr/>
          </p:nvSpPr>
          <p:spPr bwMode="auto">
            <a:xfrm flipH="1" flipV="1">
              <a:off x="4172" y="2492"/>
              <a:ext cx="68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Line 52"/>
            <p:cNvSpPr>
              <a:spLocks noChangeShapeType="1"/>
            </p:cNvSpPr>
            <p:nvPr/>
          </p:nvSpPr>
          <p:spPr bwMode="auto">
            <a:xfrm>
              <a:off x="3556" y="2788"/>
              <a:ext cx="856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 flipV="1">
              <a:off x="4468" y="2684"/>
              <a:ext cx="47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7" name="Slide Number Placeholder 5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CE0766-A751-41AD-990D-6D8604D50FFE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A2005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Same as </a:t>
            </a:r>
            <a:r>
              <a:rPr lang="en-US" altLang="en-US" sz="3600" b="1" smtClean="0">
                <a:solidFill>
                  <a:srgbClr val="7E0048"/>
                </a:solidFill>
              </a:rPr>
              <a:t>Metaphase</a:t>
            </a:r>
            <a:r>
              <a:rPr lang="en-US" altLang="en-US" sz="3600" b="1" smtClean="0"/>
              <a:t> in mitosis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57200" y="2520950"/>
            <a:ext cx="7245350" cy="3805238"/>
            <a:chOff x="583" y="1588"/>
            <a:chExt cx="4612" cy="2397"/>
          </a:xfrm>
        </p:grpSpPr>
        <p:sp>
          <p:nvSpPr>
            <p:cNvPr id="61446" name="Freeform 4"/>
            <p:cNvSpPr>
              <a:spLocks/>
            </p:cNvSpPr>
            <p:nvPr/>
          </p:nvSpPr>
          <p:spPr bwMode="auto">
            <a:xfrm>
              <a:off x="1428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Freeform 5"/>
            <p:cNvSpPr>
              <a:spLocks/>
            </p:cNvSpPr>
            <p:nvPr/>
          </p:nvSpPr>
          <p:spPr bwMode="auto">
            <a:xfrm>
              <a:off x="1572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Oval 6"/>
            <p:cNvSpPr>
              <a:spLocks noChangeArrowheads="1"/>
            </p:cNvSpPr>
            <p:nvPr/>
          </p:nvSpPr>
          <p:spPr bwMode="auto">
            <a:xfrm>
              <a:off x="1540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49" name="Freeform 7"/>
            <p:cNvSpPr>
              <a:spLocks/>
            </p:cNvSpPr>
            <p:nvPr/>
          </p:nvSpPr>
          <p:spPr bwMode="auto">
            <a:xfrm>
              <a:off x="4020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8"/>
            <p:cNvSpPr>
              <a:spLocks/>
            </p:cNvSpPr>
            <p:nvPr/>
          </p:nvSpPr>
          <p:spPr bwMode="auto">
            <a:xfrm>
              <a:off x="4164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Oval 9"/>
            <p:cNvSpPr>
              <a:spLocks noChangeArrowheads="1"/>
            </p:cNvSpPr>
            <p:nvPr/>
          </p:nvSpPr>
          <p:spPr bwMode="auto">
            <a:xfrm>
              <a:off x="4132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52" name="Freeform 10"/>
            <p:cNvSpPr>
              <a:spLocks/>
            </p:cNvSpPr>
            <p:nvPr/>
          </p:nvSpPr>
          <p:spPr bwMode="auto">
            <a:xfrm>
              <a:off x="1428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11"/>
            <p:cNvSpPr>
              <a:spLocks/>
            </p:cNvSpPr>
            <p:nvPr/>
          </p:nvSpPr>
          <p:spPr bwMode="auto">
            <a:xfrm>
              <a:off x="1572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Oval 12"/>
            <p:cNvSpPr>
              <a:spLocks noChangeArrowheads="1"/>
            </p:cNvSpPr>
            <p:nvPr/>
          </p:nvSpPr>
          <p:spPr bwMode="auto">
            <a:xfrm>
              <a:off x="1540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55" name="Freeform 13"/>
            <p:cNvSpPr>
              <a:spLocks/>
            </p:cNvSpPr>
            <p:nvPr/>
          </p:nvSpPr>
          <p:spPr bwMode="auto">
            <a:xfrm>
              <a:off x="4020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14"/>
            <p:cNvSpPr>
              <a:spLocks/>
            </p:cNvSpPr>
            <p:nvPr/>
          </p:nvSpPr>
          <p:spPr bwMode="auto">
            <a:xfrm>
              <a:off x="4164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Oval 15"/>
            <p:cNvSpPr>
              <a:spLocks noChangeArrowheads="1"/>
            </p:cNvSpPr>
            <p:nvPr/>
          </p:nvSpPr>
          <p:spPr bwMode="auto">
            <a:xfrm>
              <a:off x="4132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58" name="Oval 16"/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59" name="Oval 17"/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60" name="Rectangle 18"/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61" name="Rectangle 19"/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62" name="Line 20"/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Line 21"/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Line 22"/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5" name="Line 23"/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Line 24"/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Rectangle 25"/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68" name="Rectangle 26"/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69" name="Line 27"/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Line 28"/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29"/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30"/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Line 31"/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4" name="Rectangle 32"/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75" name="Rectangle 33"/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76" name="Line 34"/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35"/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36"/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37"/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38"/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Rectangle 39"/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82" name="Rectangle 40"/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483" name="Line 41"/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42"/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43"/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44"/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45"/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46"/>
            <p:cNvSpPr>
              <a:spLocks noChangeShapeType="1"/>
            </p:cNvSpPr>
            <p:nvPr/>
          </p:nvSpPr>
          <p:spPr bwMode="auto">
            <a:xfrm>
              <a:off x="1584" y="1588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47"/>
            <p:cNvSpPr>
              <a:spLocks noChangeShapeType="1"/>
            </p:cNvSpPr>
            <p:nvPr/>
          </p:nvSpPr>
          <p:spPr bwMode="auto">
            <a:xfrm>
              <a:off x="4176" y="1636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48"/>
            <p:cNvSpPr>
              <a:spLocks noChangeShapeType="1"/>
            </p:cNvSpPr>
            <p:nvPr/>
          </p:nvSpPr>
          <p:spPr bwMode="auto">
            <a:xfrm flipV="1">
              <a:off x="868" y="244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49"/>
            <p:cNvSpPr>
              <a:spLocks noChangeShapeType="1"/>
            </p:cNvSpPr>
            <p:nvPr/>
          </p:nvSpPr>
          <p:spPr bwMode="auto">
            <a:xfrm>
              <a:off x="916" y="274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50"/>
            <p:cNvSpPr>
              <a:spLocks noChangeShapeType="1"/>
            </p:cNvSpPr>
            <p:nvPr/>
          </p:nvSpPr>
          <p:spPr bwMode="auto">
            <a:xfrm>
              <a:off x="1588" y="2452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51"/>
            <p:cNvSpPr>
              <a:spLocks noChangeShapeType="1"/>
            </p:cNvSpPr>
            <p:nvPr/>
          </p:nvSpPr>
          <p:spPr bwMode="auto">
            <a:xfrm flipV="1">
              <a:off x="1588" y="2684"/>
              <a:ext cx="712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52"/>
            <p:cNvSpPr>
              <a:spLocks noChangeShapeType="1"/>
            </p:cNvSpPr>
            <p:nvPr/>
          </p:nvSpPr>
          <p:spPr bwMode="auto">
            <a:xfrm flipV="1">
              <a:off x="3460" y="2492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53"/>
            <p:cNvSpPr>
              <a:spLocks noChangeShapeType="1"/>
            </p:cNvSpPr>
            <p:nvPr/>
          </p:nvSpPr>
          <p:spPr bwMode="auto">
            <a:xfrm>
              <a:off x="3556" y="2788"/>
              <a:ext cx="61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54"/>
            <p:cNvSpPr>
              <a:spLocks noChangeShapeType="1"/>
            </p:cNvSpPr>
            <p:nvPr/>
          </p:nvSpPr>
          <p:spPr bwMode="auto">
            <a:xfrm>
              <a:off x="4180" y="2500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55"/>
            <p:cNvSpPr>
              <a:spLocks noChangeShapeType="1"/>
            </p:cNvSpPr>
            <p:nvPr/>
          </p:nvSpPr>
          <p:spPr bwMode="auto">
            <a:xfrm flipV="1">
              <a:off x="4228" y="2684"/>
              <a:ext cx="664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57"/>
            <p:cNvSpPr>
              <a:spLocks noChangeArrowheads="1"/>
            </p:cNvSpPr>
            <p:nvPr/>
          </p:nvSpPr>
          <p:spPr bwMode="auto">
            <a:xfrm>
              <a:off x="583" y="3696"/>
              <a:ext cx="46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Chromosomes (not homologs) line up at equator</a:t>
              </a:r>
            </a:p>
          </p:txBody>
        </p:sp>
      </p:grpSp>
      <p:sp>
        <p:nvSpPr>
          <p:cNvPr id="61445" name="Slide Number Placeholder 5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C7963E-9205-429B-9A43-554A37A4939F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239000" cy="5160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Meiosis</a:t>
            </a:r>
            <a:r>
              <a:rPr lang="en-US" sz="3200" b="1" dirty="0"/>
              <a:t> is </a:t>
            </a:r>
            <a:r>
              <a:rPr lang="en-US" sz="3200" b="1" dirty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SEXUAL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reproduction.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The form of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cell division</a:t>
            </a:r>
            <a:r>
              <a:rPr lang="en-US" sz="3200" dirty="0" smtClean="0"/>
              <a:t> </a:t>
            </a:r>
            <a:r>
              <a:rPr lang="en-US" sz="3200" b="1" dirty="0" smtClean="0"/>
              <a:t>by which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GAMETES (egg or sperm)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 smtClean="0"/>
              <a:t>with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HALF</a:t>
            </a:r>
            <a:r>
              <a:rPr lang="en-US" sz="3200" b="1" dirty="0" smtClean="0"/>
              <a:t> the number of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dirty="0" smtClean="0"/>
              <a:t>combine.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200" b="1" dirty="0" smtClean="0">
              <a:solidFill>
                <a:srgbClr val="B5006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divisions</a:t>
            </a:r>
            <a:r>
              <a:rPr lang="en-US" sz="3200" b="1" dirty="0" smtClean="0"/>
              <a:t> (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II</a:t>
            </a:r>
            <a:r>
              <a:rPr lang="en-US" sz="3200" b="1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9D238E-537C-489E-BF65-E8C9E877AFEA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" name="Picture 4" descr="fertiliz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953000"/>
            <a:ext cx="3048000" cy="1905000"/>
          </a:xfrm>
          <a:prstGeom prst="rect">
            <a:avLst/>
          </a:prstGeom>
          <a:effectLst>
            <a:innerShdw blurRad="63500" dist="50800" dir="13500000">
              <a:schemeClr val="tx1">
                <a:alpha val="50000"/>
              </a:scheme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/>
              <a:t>Same as </a:t>
            </a:r>
            <a:r>
              <a:rPr lang="en-US" sz="36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</a:t>
            </a:r>
            <a:r>
              <a:rPr lang="en-US" sz="3600" b="1" dirty="0" smtClean="0"/>
              <a:t> in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mitosis</a:t>
            </a:r>
            <a:endParaRPr lang="en-US" sz="36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SISTER CHROMATIDS separate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74700" y="3441700"/>
            <a:ext cx="6997700" cy="2794000"/>
            <a:chOff x="488" y="2168"/>
            <a:chExt cx="4880" cy="1760"/>
          </a:xfrm>
        </p:grpSpPr>
        <p:sp>
          <p:nvSpPr>
            <p:cNvPr id="63494" name="Freeform 4"/>
            <p:cNvSpPr>
              <a:spLocks/>
            </p:cNvSpPr>
            <p:nvPr/>
          </p:nvSpPr>
          <p:spPr bwMode="auto">
            <a:xfrm>
              <a:off x="1140" y="301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5"/>
            <p:cNvSpPr>
              <a:spLocks/>
            </p:cNvSpPr>
            <p:nvPr/>
          </p:nvSpPr>
          <p:spPr bwMode="auto">
            <a:xfrm>
              <a:off x="1764" y="30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6"/>
            <p:cNvSpPr>
              <a:spLocks/>
            </p:cNvSpPr>
            <p:nvPr/>
          </p:nvSpPr>
          <p:spPr bwMode="auto">
            <a:xfrm>
              <a:off x="3684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7"/>
            <p:cNvSpPr>
              <a:spLocks/>
            </p:cNvSpPr>
            <p:nvPr/>
          </p:nvSpPr>
          <p:spPr bwMode="auto">
            <a:xfrm>
              <a:off x="4404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8"/>
            <p:cNvSpPr>
              <a:spLocks/>
            </p:cNvSpPr>
            <p:nvPr/>
          </p:nvSpPr>
          <p:spPr bwMode="auto">
            <a:xfrm>
              <a:off x="1092" y="24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9"/>
            <p:cNvSpPr>
              <a:spLocks/>
            </p:cNvSpPr>
            <p:nvPr/>
          </p:nvSpPr>
          <p:spPr bwMode="auto">
            <a:xfrm>
              <a:off x="1764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0"/>
            <p:cNvSpPr>
              <a:spLocks/>
            </p:cNvSpPr>
            <p:nvPr/>
          </p:nvSpPr>
          <p:spPr bwMode="auto">
            <a:xfrm>
              <a:off x="3732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1"/>
            <p:cNvSpPr>
              <a:spLocks/>
            </p:cNvSpPr>
            <p:nvPr/>
          </p:nvSpPr>
          <p:spPr bwMode="auto">
            <a:xfrm>
              <a:off x="4404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Oval 12"/>
            <p:cNvSpPr>
              <a:spLocks noChangeArrowheads="1"/>
            </p:cNvSpPr>
            <p:nvPr/>
          </p:nvSpPr>
          <p:spPr bwMode="auto">
            <a:xfrm>
              <a:off x="488" y="2168"/>
              <a:ext cx="2240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03" name="Oval 13"/>
            <p:cNvSpPr>
              <a:spLocks noChangeArrowheads="1"/>
            </p:cNvSpPr>
            <p:nvPr/>
          </p:nvSpPr>
          <p:spPr bwMode="auto">
            <a:xfrm>
              <a:off x="3136" y="2168"/>
              <a:ext cx="2232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04" name="Rectangle 14"/>
            <p:cNvSpPr>
              <a:spLocks noChangeArrowheads="1"/>
            </p:cNvSpPr>
            <p:nvPr/>
          </p:nvSpPr>
          <p:spPr bwMode="auto">
            <a:xfrm>
              <a:off x="4852" y="2980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05" name="Rectangle 15"/>
            <p:cNvSpPr>
              <a:spLocks noChangeArrowheads="1"/>
            </p:cNvSpPr>
            <p:nvPr/>
          </p:nvSpPr>
          <p:spPr bwMode="auto">
            <a:xfrm>
              <a:off x="4804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06" name="Line 16"/>
            <p:cNvSpPr>
              <a:spLocks noChangeShapeType="1"/>
            </p:cNvSpPr>
            <p:nvPr/>
          </p:nvSpPr>
          <p:spPr bwMode="auto">
            <a:xfrm flipV="1">
              <a:off x="4896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17"/>
            <p:cNvSpPr>
              <a:spLocks noChangeShapeType="1"/>
            </p:cNvSpPr>
            <p:nvPr/>
          </p:nvSpPr>
          <p:spPr bwMode="auto">
            <a:xfrm flipV="1">
              <a:off x="4948" y="2828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Line 18"/>
            <p:cNvSpPr>
              <a:spLocks noChangeShapeType="1"/>
            </p:cNvSpPr>
            <p:nvPr/>
          </p:nvSpPr>
          <p:spPr bwMode="auto">
            <a:xfrm>
              <a:off x="4948" y="297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19"/>
            <p:cNvSpPr>
              <a:spLocks noChangeShapeType="1"/>
            </p:cNvSpPr>
            <p:nvPr/>
          </p:nvSpPr>
          <p:spPr bwMode="auto">
            <a:xfrm>
              <a:off x="4948" y="307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Line 20"/>
            <p:cNvSpPr>
              <a:spLocks noChangeShapeType="1"/>
            </p:cNvSpPr>
            <p:nvPr/>
          </p:nvSpPr>
          <p:spPr bwMode="auto">
            <a:xfrm>
              <a:off x="4896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Rectangle 21"/>
            <p:cNvSpPr>
              <a:spLocks noChangeArrowheads="1"/>
            </p:cNvSpPr>
            <p:nvPr/>
          </p:nvSpPr>
          <p:spPr bwMode="auto">
            <a:xfrm>
              <a:off x="2260" y="302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12" name="Rectangle 22"/>
            <p:cNvSpPr>
              <a:spLocks noChangeArrowheads="1"/>
            </p:cNvSpPr>
            <p:nvPr/>
          </p:nvSpPr>
          <p:spPr bwMode="auto">
            <a:xfrm>
              <a:off x="2212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13" name="Line 23"/>
            <p:cNvSpPr>
              <a:spLocks noChangeShapeType="1"/>
            </p:cNvSpPr>
            <p:nvPr/>
          </p:nvSpPr>
          <p:spPr bwMode="auto">
            <a:xfrm flipV="1">
              <a:off x="2304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Line 24"/>
            <p:cNvSpPr>
              <a:spLocks noChangeShapeType="1"/>
            </p:cNvSpPr>
            <p:nvPr/>
          </p:nvSpPr>
          <p:spPr bwMode="auto">
            <a:xfrm flipV="1">
              <a:off x="2356" y="2876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Line 25"/>
            <p:cNvSpPr>
              <a:spLocks noChangeShapeType="1"/>
            </p:cNvSpPr>
            <p:nvPr/>
          </p:nvSpPr>
          <p:spPr bwMode="auto">
            <a:xfrm>
              <a:off x="235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6" name="Line 26"/>
            <p:cNvSpPr>
              <a:spLocks noChangeShapeType="1"/>
            </p:cNvSpPr>
            <p:nvPr/>
          </p:nvSpPr>
          <p:spPr bwMode="auto">
            <a:xfrm>
              <a:off x="2356" y="312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27"/>
            <p:cNvSpPr>
              <a:spLocks noChangeShapeType="1"/>
            </p:cNvSpPr>
            <p:nvPr/>
          </p:nvSpPr>
          <p:spPr bwMode="auto">
            <a:xfrm>
              <a:off x="2304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Rectangle 28"/>
            <p:cNvSpPr>
              <a:spLocks noChangeArrowheads="1"/>
            </p:cNvSpPr>
            <p:nvPr/>
          </p:nvSpPr>
          <p:spPr bwMode="auto">
            <a:xfrm>
              <a:off x="772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19" name="Rectangle 29"/>
            <p:cNvSpPr>
              <a:spLocks noChangeArrowheads="1"/>
            </p:cNvSpPr>
            <p:nvPr/>
          </p:nvSpPr>
          <p:spPr bwMode="auto">
            <a:xfrm>
              <a:off x="77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20" name="Line 30"/>
            <p:cNvSpPr>
              <a:spLocks noChangeShapeType="1"/>
            </p:cNvSpPr>
            <p:nvPr/>
          </p:nvSpPr>
          <p:spPr bwMode="auto">
            <a:xfrm flipH="1">
              <a:off x="668" y="3124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1" name="Line 31"/>
            <p:cNvSpPr>
              <a:spLocks noChangeShapeType="1"/>
            </p:cNvSpPr>
            <p:nvPr/>
          </p:nvSpPr>
          <p:spPr bwMode="auto">
            <a:xfrm>
              <a:off x="67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Line 32"/>
            <p:cNvSpPr>
              <a:spLocks noChangeShapeType="1"/>
            </p:cNvSpPr>
            <p:nvPr/>
          </p:nvSpPr>
          <p:spPr bwMode="auto">
            <a:xfrm>
              <a:off x="676" y="288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3" name="Line 33"/>
            <p:cNvSpPr>
              <a:spLocks noChangeShapeType="1"/>
            </p:cNvSpPr>
            <p:nvPr/>
          </p:nvSpPr>
          <p:spPr bwMode="auto">
            <a:xfrm flipV="1">
              <a:off x="768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Line 34"/>
            <p:cNvSpPr>
              <a:spLocks noChangeShapeType="1"/>
            </p:cNvSpPr>
            <p:nvPr/>
          </p:nvSpPr>
          <p:spPr bwMode="auto">
            <a:xfrm>
              <a:off x="76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Rectangle 35"/>
            <p:cNvSpPr>
              <a:spLocks noChangeArrowheads="1"/>
            </p:cNvSpPr>
            <p:nvPr/>
          </p:nvSpPr>
          <p:spPr bwMode="auto">
            <a:xfrm>
              <a:off x="3364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26" name="Rectangle 36"/>
            <p:cNvSpPr>
              <a:spLocks noChangeArrowheads="1"/>
            </p:cNvSpPr>
            <p:nvPr/>
          </p:nvSpPr>
          <p:spPr bwMode="auto">
            <a:xfrm>
              <a:off x="341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27" name="Line 37"/>
            <p:cNvSpPr>
              <a:spLocks noChangeShapeType="1"/>
            </p:cNvSpPr>
            <p:nvPr/>
          </p:nvSpPr>
          <p:spPr bwMode="auto">
            <a:xfrm flipH="1">
              <a:off x="3308" y="3172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38"/>
            <p:cNvSpPr>
              <a:spLocks noChangeShapeType="1"/>
            </p:cNvSpPr>
            <p:nvPr/>
          </p:nvSpPr>
          <p:spPr bwMode="auto">
            <a:xfrm>
              <a:off x="3268" y="307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39"/>
            <p:cNvSpPr>
              <a:spLocks noChangeShapeType="1"/>
            </p:cNvSpPr>
            <p:nvPr/>
          </p:nvSpPr>
          <p:spPr bwMode="auto">
            <a:xfrm>
              <a:off x="3268" y="29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40"/>
            <p:cNvSpPr>
              <a:spLocks noChangeShapeType="1"/>
            </p:cNvSpPr>
            <p:nvPr/>
          </p:nvSpPr>
          <p:spPr bwMode="auto">
            <a:xfrm flipV="1">
              <a:off x="3360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41"/>
            <p:cNvSpPr>
              <a:spLocks noChangeShapeType="1"/>
            </p:cNvSpPr>
            <p:nvPr/>
          </p:nvSpPr>
          <p:spPr bwMode="auto">
            <a:xfrm>
              <a:off x="340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Oval 42"/>
            <p:cNvSpPr>
              <a:spLocks noChangeArrowheads="1"/>
            </p:cNvSpPr>
            <p:nvPr/>
          </p:nvSpPr>
          <p:spPr bwMode="auto">
            <a:xfrm>
              <a:off x="1208" y="269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3" name="Oval 43"/>
            <p:cNvSpPr>
              <a:spLocks noChangeArrowheads="1"/>
            </p:cNvSpPr>
            <p:nvPr/>
          </p:nvSpPr>
          <p:spPr bwMode="auto">
            <a:xfrm>
              <a:off x="1256" y="32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4" name="Oval 44"/>
            <p:cNvSpPr>
              <a:spLocks noChangeArrowheads="1"/>
            </p:cNvSpPr>
            <p:nvPr/>
          </p:nvSpPr>
          <p:spPr bwMode="auto">
            <a:xfrm>
              <a:off x="1736" y="274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5" name="Oval 45"/>
            <p:cNvSpPr>
              <a:spLocks noChangeArrowheads="1"/>
            </p:cNvSpPr>
            <p:nvPr/>
          </p:nvSpPr>
          <p:spPr bwMode="auto">
            <a:xfrm>
              <a:off x="1736" y="327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6" name="Oval 46"/>
            <p:cNvSpPr>
              <a:spLocks noChangeArrowheads="1"/>
            </p:cNvSpPr>
            <p:nvPr/>
          </p:nvSpPr>
          <p:spPr bwMode="auto">
            <a:xfrm>
              <a:off x="4376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7" name="Oval 47"/>
            <p:cNvSpPr>
              <a:spLocks noChangeArrowheads="1"/>
            </p:cNvSpPr>
            <p:nvPr/>
          </p:nvSpPr>
          <p:spPr bwMode="auto">
            <a:xfrm>
              <a:off x="3848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8" name="Oval 48"/>
            <p:cNvSpPr>
              <a:spLocks noChangeArrowheads="1"/>
            </p:cNvSpPr>
            <p:nvPr/>
          </p:nvSpPr>
          <p:spPr bwMode="auto">
            <a:xfrm>
              <a:off x="4376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39" name="Oval 49"/>
            <p:cNvSpPr>
              <a:spLocks noChangeArrowheads="1"/>
            </p:cNvSpPr>
            <p:nvPr/>
          </p:nvSpPr>
          <p:spPr bwMode="auto">
            <a:xfrm>
              <a:off x="3800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540" name="Line 50"/>
            <p:cNvSpPr>
              <a:spLocks noChangeShapeType="1"/>
            </p:cNvSpPr>
            <p:nvPr/>
          </p:nvSpPr>
          <p:spPr bwMode="auto">
            <a:xfrm flipV="1">
              <a:off x="820" y="2732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51"/>
            <p:cNvSpPr>
              <a:spLocks noChangeShapeType="1"/>
            </p:cNvSpPr>
            <p:nvPr/>
          </p:nvSpPr>
          <p:spPr bwMode="auto">
            <a:xfrm>
              <a:off x="820" y="3124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Line 52"/>
            <p:cNvSpPr>
              <a:spLocks noChangeShapeType="1"/>
            </p:cNvSpPr>
            <p:nvPr/>
          </p:nvSpPr>
          <p:spPr bwMode="auto">
            <a:xfrm>
              <a:off x="1732" y="2788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Line 53"/>
            <p:cNvSpPr>
              <a:spLocks noChangeShapeType="1"/>
            </p:cNvSpPr>
            <p:nvPr/>
          </p:nvSpPr>
          <p:spPr bwMode="auto">
            <a:xfrm flipV="1">
              <a:off x="1780" y="3068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54"/>
            <p:cNvSpPr>
              <a:spLocks noChangeShapeType="1"/>
            </p:cNvSpPr>
            <p:nvPr/>
          </p:nvSpPr>
          <p:spPr bwMode="auto">
            <a:xfrm>
              <a:off x="3508" y="3124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5" name="Line 55"/>
            <p:cNvSpPr>
              <a:spLocks noChangeShapeType="1"/>
            </p:cNvSpPr>
            <p:nvPr/>
          </p:nvSpPr>
          <p:spPr bwMode="auto">
            <a:xfrm flipV="1">
              <a:off x="3412" y="2828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6" name="Line 56"/>
            <p:cNvSpPr>
              <a:spLocks noChangeShapeType="1"/>
            </p:cNvSpPr>
            <p:nvPr/>
          </p:nvSpPr>
          <p:spPr bwMode="auto">
            <a:xfrm>
              <a:off x="4420" y="2836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7" name="Line 57"/>
            <p:cNvSpPr>
              <a:spLocks noChangeShapeType="1"/>
            </p:cNvSpPr>
            <p:nvPr/>
          </p:nvSpPr>
          <p:spPr bwMode="auto">
            <a:xfrm flipV="1">
              <a:off x="4420" y="3020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3" name="Slide Number Placeholder 5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725FA-A4BC-4D93-8CC6-67266A641F81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75438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Telophase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mitosis.</a:t>
            </a: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and Nucleoli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reform, spindle disappears</a:t>
            </a: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occurs.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HAPLOID 				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cells are produced.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(eggs and sperm)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2A0395-D18D-4358-AA03-EBE7BCD56F3E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" name="Picture 4" descr="sperm_into_eg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1676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953000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cs typeface="+mn-cs"/>
              </a:rPr>
              <a:t>1n Sperm cell fertilizes 1n egg to form 2n zygote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962400" y="5638800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3152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II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57200" y="1371600"/>
            <a:ext cx="7543800" cy="2497138"/>
            <a:chOff x="288" y="900"/>
            <a:chExt cx="4945" cy="1573"/>
          </a:xfrm>
        </p:grpSpPr>
        <p:sp>
          <p:nvSpPr>
            <p:cNvPr id="67622" name="Freeform 3"/>
            <p:cNvSpPr>
              <a:spLocks/>
            </p:cNvSpPr>
            <p:nvPr/>
          </p:nvSpPr>
          <p:spPr bwMode="auto">
            <a:xfrm>
              <a:off x="1092" y="16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Freeform 4"/>
            <p:cNvSpPr>
              <a:spLocks/>
            </p:cNvSpPr>
            <p:nvPr/>
          </p:nvSpPr>
          <p:spPr bwMode="auto">
            <a:xfrm>
              <a:off x="1716" y="17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4" name="Freeform 5"/>
            <p:cNvSpPr>
              <a:spLocks/>
            </p:cNvSpPr>
            <p:nvPr/>
          </p:nvSpPr>
          <p:spPr bwMode="auto">
            <a:xfrm>
              <a:off x="3636" y="123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Freeform 6"/>
            <p:cNvSpPr>
              <a:spLocks/>
            </p:cNvSpPr>
            <p:nvPr/>
          </p:nvSpPr>
          <p:spPr bwMode="auto">
            <a:xfrm>
              <a:off x="4356" y="123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Freeform 7"/>
            <p:cNvSpPr>
              <a:spLocks/>
            </p:cNvSpPr>
            <p:nvPr/>
          </p:nvSpPr>
          <p:spPr bwMode="auto">
            <a:xfrm>
              <a:off x="1044" y="114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7" name="Freeform 8"/>
            <p:cNvSpPr>
              <a:spLocks/>
            </p:cNvSpPr>
            <p:nvPr/>
          </p:nvSpPr>
          <p:spPr bwMode="auto">
            <a:xfrm>
              <a:off x="1716" y="118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Freeform 9"/>
            <p:cNvSpPr>
              <a:spLocks/>
            </p:cNvSpPr>
            <p:nvPr/>
          </p:nvSpPr>
          <p:spPr bwMode="auto">
            <a:xfrm>
              <a:off x="3684" y="176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Freeform 10"/>
            <p:cNvSpPr>
              <a:spLocks/>
            </p:cNvSpPr>
            <p:nvPr/>
          </p:nvSpPr>
          <p:spPr bwMode="auto">
            <a:xfrm>
              <a:off x="4356" y="181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Rectangle 11"/>
            <p:cNvSpPr>
              <a:spLocks noChangeArrowheads="1"/>
            </p:cNvSpPr>
            <p:nvPr/>
          </p:nvSpPr>
          <p:spPr bwMode="auto">
            <a:xfrm>
              <a:off x="4804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31" name="Rectangle 12"/>
            <p:cNvSpPr>
              <a:spLocks noChangeArrowheads="1"/>
            </p:cNvSpPr>
            <p:nvPr/>
          </p:nvSpPr>
          <p:spPr bwMode="auto">
            <a:xfrm>
              <a:off x="4756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32" name="Line 13"/>
            <p:cNvSpPr>
              <a:spLocks noChangeShapeType="1"/>
            </p:cNvSpPr>
            <p:nvPr/>
          </p:nvSpPr>
          <p:spPr bwMode="auto">
            <a:xfrm flipV="1">
              <a:off x="4848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Line 14"/>
            <p:cNvSpPr>
              <a:spLocks noChangeShapeType="1"/>
            </p:cNvSpPr>
            <p:nvPr/>
          </p:nvSpPr>
          <p:spPr bwMode="auto">
            <a:xfrm flipV="1">
              <a:off x="4900" y="148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Line 15"/>
            <p:cNvSpPr>
              <a:spLocks noChangeShapeType="1"/>
            </p:cNvSpPr>
            <p:nvPr/>
          </p:nvSpPr>
          <p:spPr bwMode="auto">
            <a:xfrm>
              <a:off x="4900" y="163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Line 16"/>
            <p:cNvSpPr>
              <a:spLocks noChangeShapeType="1"/>
            </p:cNvSpPr>
            <p:nvPr/>
          </p:nvSpPr>
          <p:spPr bwMode="auto">
            <a:xfrm>
              <a:off x="4900" y="17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Line 17"/>
            <p:cNvSpPr>
              <a:spLocks noChangeShapeType="1"/>
            </p:cNvSpPr>
            <p:nvPr/>
          </p:nvSpPr>
          <p:spPr bwMode="auto">
            <a:xfrm>
              <a:off x="4848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Rectangle 18"/>
            <p:cNvSpPr>
              <a:spLocks noChangeArrowheads="1"/>
            </p:cNvSpPr>
            <p:nvPr/>
          </p:nvSpPr>
          <p:spPr bwMode="auto">
            <a:xfrm>
              <a:off x="2212" y="168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38" name="Rectangle 19"/>
            <p:cNvSpPr>
              <a:spLocks noChangeArrowheads="1"/>
            </p:cNvSpPr>
            <p:nvPr/>
          </p:nvSpPr>
          <p:spPr bwMode="auto">
            <a:xfrm>
              <a:off x="2164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39" name="Line 20"/>
            <p:cNvSpPr>
              <a:spLocks noChangeShapeType="1"/>
            </p:cNvSpPr>
            <p:nvPr/>
          </p:nvSpPr>
          <p:spPr bwMode="auto">
            <a:xfrm flipV="1">
              <a:off x="2256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Line 21"/>
            <p:cNvSpPr>
              <a:spLocks noChangeShapeType="1"/>
            </p:cNvSpPr>
            <p:nvPr/>
          </p:nvSpPr>
          <p:spPr bwMode="auto">
            <a:xfrm flipV="1">
              <a:off x="2308" y="153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Line 22"/>
            <p:cNvSpPr>
              <a:spLocks noChangeShapeType="1"/>
            </p:cNvSpPr>
            <p:nvPr/>
          </p:nvSpPr>
          <p:spPr bwMode="auto">
            <a:xfrm>
              <a:off x="230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Line 23"/>
            <p:cNvSpPr>
              <a:spLocks noChangeShapeType="1"/>
            </p:cNvSpPr>
            <p:nvPr/>
          </p:nvSpPr>
          <p:spPr bwMode="auto">
            <a:xfrm>
              <a:off x="2308" y="178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Line 24"/>
            <p:cNvSpPr>
              <a:spLocks noChangeShapeType="1"/>
            </p:cNvSpPr>
            <p:nvPr/>
          </p:nvSpPr>
          <p:spPr bwMode="auto">
            <a:xfrm>
              <a:off x="2256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Rectangle 25"/>
            <p:cNvSpPr>
              <a:spLocks noChangeArrowheads="1"/>
            </p:cNvSpPr>
            <p:nvPr/>
          </p:nvSpPr>
          <p:spPr bwMode="auto">
            <a:xfrm>
              <a:off x="724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45" name="Rectangle 26"/>
            <p:cNvSpPr>
              <a:spLocks noChangeArrowheads="1"/>
            </p:cNvSpPr>
            <p:nvPr/>
          </p:nvSpPr>
          <p:spPr bwMode="auto">
            <a:xfrm>
              <a:off x="72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46" name="Line 27"/>
            <p:cNvSpPr>
              <a:spLocks noChangeShapeType="1"/>
            </p:cNvSpPr>
            <p:nvPr/>
          </p:nvSpPr>
          <p:spPr bwMode="auto">
            <a:xfrm flipH="1">
              <a:off x="620" y="178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Line 28"/>
            <p:cNvSpPr>
              <a:spLocks noChangeShapeType="1"/>
            </p:cNvSpPr>
            <p:nvPr/>
          </p:nvSpPr>
          <p:spPr bwMode="auto">
            <a:xfrm>
              <a:off x="62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29"/>
            <p:cNvSpPr>
              <a:spLocks noChangeShapeType="1"/>
            </p:cNvSpPr>
            <p:nvPr/>
          </p:nvSpPr>
          <p:spPr bwMode="auto">
            <a:xfrm>
              <a:off x="628" y="15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9" name="Line 30"/>
            <p:cNvSpPr>
              <a:spLocks noChangeShapeType="1"/>
            </p:cNvSpPr>
            <p:nvPr/>
          </p:nvSpPr>
          <p:spPr bwMode="auto">
            <a:xfrm flipV="1">
              <a:off x="720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0" name="Line 31"/>
            <p:cNvSpPr>
              <a:spLocks noChangeShapeType="1"/>
            </p:cNvSpPr>
            <p:nvPr/>
          </p:nvSpPr>
          <p:spPr bwMode="auto">
            <a:xfrm>
              <a:off x="72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Rectangle 32"/>
            <p:cNvSpPr>
              <a:spLocks noChangeArrowheads="1"/>
            </p:cNvSpPr>
            <p:nvPr/>
          </p:nvSpPr>
          <p:spPr bwMode="auto">
            <a:xfrm>
              <a:off x="3316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52" name="Rectangle 33"/>
            <p:cNvSpPr>
              <a:spLocks noChangeArrowheads="1"/>
            </p:cNvSpPr>
            <p:nvPr/>
          </p:nvSpPr>
          <p:spPr bwMode="auto">
            <a:xfrm>
              <a:off x="336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53" name="Line 34"/>
            <p:cNvSpPr>
              <a:spLocks noChangeShapeType="1"/>
            </p:cNvSpPr>
            <p:nvPr/>
          </p:nvSpPr>
          <p:spPr bwMode="auto">
            <a:xfrm flipH="1">
              <a:off x="3260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4" name="Line 35"/>
            <p:cNvSpPr>
              <a:spLocks noChangeShapeType="1"/>
            </p:cNvSpPr>
            <p:nvPr/>
          </p:nvSpPr>
          <p:spPr bwMode="auto">
            <a:xfrm>
              <a:off x="322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5" name="Line 36"/>
            <p:cNvSpPr>
              <a:spLocks noChangeShapeType="1"/>
            </p:cNvSpPr>
            <p:nvPr/>
          </p:nvSpPr>
          <p:spPr bwMode="auto">
            <a:xfrm>
              <a:off x="3220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Line 37"/>
            <p:cNvSpPr>
              <a:spLocks noChangeShapeType="1"/>
            </p:cNvSpPr>
            <p:nvPr/>
          </p:nvSpPr>
          <p:spPr bwMode="auto">
            <a:xfrm flipV="1">
              <a:off x="3312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Line 38"/>
            <p:cNvSpPr>
              <a:spLocks noChangeShapeType="1"/>
            </p:cNvSpPr>
            <p:nvPr/>
          </p:nvSpPr>
          <p:spPr bwMode="auto">
            <a:xfrm>
              <a:off x="336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Oval 39"/>
            <p:cNvSpPr>
              <a:spLocks noChangeArrowheads="1"/>
            </p:cNvSpPr>
            <p:nvPr/>
          </p:nvSpPr>
          <p:spPr bwMode="auto">
            <a:xfrm>
              <a:off x="1160" y="135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59" name="Oval 40"/>
            <p:cNvSpPr>
              <a:spLocks noChangeArrowheads="1"/>
            </p:cNvSpPr>
            <p:nvPr/>
          </p:nvSpPr>
          <p:spPr bwMode="auto">
            <a:xfrm>
              <a:off x="1208" y="188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0" name="Oval 41"/>
            <p:cNvSpPr>
              <a:spLocks noChangeArrowheads="1"/>
            </p:cNvSpPr>
            <p:nvPr/>
          </p:nvSpPr>
          <p:spPr bwMode="auto">
            <a:xfrm>
              <a:off x="1688" y="140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1" name="Oval 42"/>
            <p:cNvSpPr>
              <a:spLocks noChangeArrowheads="1"/>
            </p:cNvSpPr>
            <p:nvPr/>
          </p:nvSpPr>
          <p:spPr bwMode="auto">
            <a:xfrm>
              <a:off x="1688" y="192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2" name="Oval 43"/>
            <p:cNvSpPr>
              <a:spLocks noChangeArrowheads="1"/>
            </p:cNvSpPr>
            <p:nvPr/>
          </p:nvSpPr>
          <p:spPr bwMode="auto">
            <a:xfrm>
              <a:off x="4328" y="20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3" name="Oval 44"/>
            <p:cNvSpPr>
              <a:spLocks noChangeArrowheads="1"/>
            </p:cNvSpPr>
            <p:nvPr/>
          </p:nvSpPr>
          <p:spPr bwMode="auto">
            <a:xfrm>
              <a:off x="3800" y="197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4" name="Oval 45"/>
            <p:cNvSpPr>
              <a:spLocks noChangeArrowheads="1"/>
            </p:cNvSpPr>
            <p:nvPr/>
          </p:nvSpPr>
          <p:spPr bwMode="auto">
            <a:xfrm>
              <a:off x="4328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5" name="Oval 46"/>
            <p:cNvSpPr>
              <a:spLocks noChangeArrowheads="1"/>
            </p:cNvSpPr>
            <p:nvPr/>
          </p:nvSpPr>
          <p:spPr bwMode="auto">
            <a:xfrm>
              <a:off x="3752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66" name="Line 47"/>
            <p:cNvSpPr>
              <a:spLocks noChangeShapeType="1"/>
            </p:cNvSpPr>
            <p:nvPr/>
          </p:nvSpPr>
          <p:spPr bwMode="auto">
            <a:xfrm flipV="1">
              <a:off x="772" y="1388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67" name="Line 48"/>
            <p:cNvSpPr>
              <a:spLocks noChangeShapeType="1"/>
            </p:cNvSpPr>
            <p:nvPr/>
          </p:nvSpPr>
          <p:spPr bwMode="auto">
            <a:xfrm>
              <a:off x="772" y="1780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68" name="Line 49"/>
            <p:cNvSpPr>
              <a:spLocks noChangeShapeType="1"/>
            </p:cNvSpPr>
            <p:nvPr/>
          </p:nvSpPr>
          <p:spPr bwMode="auto">
            <a:xfrm>
              <a:off x="1684" y="1444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69" name="Line 50"/>
            <p:cNvSpPr>
              <a:spLocks noChangeShapeType="1"/>
            </p:cNvSpPr>
            <p:nvPr/>
          </p:nvSpPr>
          <p:spPr bwMode="auto">
            <a:xfrm flipV="1">
              <a:off x="1732" y="1724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0" name="Line 51"/>
            <p:cNvSpPr>
              <a:spLocks noChangeShapeType="1"/>
            </p:cNvSpPr>
            <p:nvPr/>
          </p:nvSpPr>
          <p:spPr bwMode="auto">
            <a:xfrm>
              <a:off x="3460" y="1780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1" name="Line 52"/>
            <p:cNvSpPr>
              <a:spLocks noChangeShapeType="1"/>
            </p:cNvSpPr>
            <p:nvPr/>
          </p:nvSpPr>
          <p:spPr bwMode="auto">
            <a:xfrm flipV="1">
              <a:off x="3364" y="1484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2" name="Line 53"/>
            <p:cNvSpPr>
              <a:spLocks noChangeShapeType="1"/>
            </p:cNvSpPr>
            <p:nvPr/>
          </p:nvSpPr>
          <p:spPr bwMode="auto">
            <a:xfrm>
              <a:off x="4372" y="1492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3" name="Line 54"/>
            <p:cNvSpPr>
              <a:spLocks noChangeShapeType="1"/>
            </p:cNvSpPr>
            <p:nvPr/>
          </p:nvSpPr>
          <p:spPr bwMode="auto">
            <a:xfrm flipV="1">
              <a:off x="4372" y="1676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4" name="Freeform 55"/>
            <p:cNvSpPr>
              <a:spLocks/>
            </p:cNvSpPr>
            <p:nvPr/>
          </p:nvSpPr>
          <p:spPr bwMode="auto">
            <a:xfrm>
              <a:off x="288" y="900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5" name="Freeform 56"/>
            <p:cNvSpPr>
              <a:spLocks/>
            </p:cNvSpPr>
            <p:nvPr/>
          </p:nvSpPr>
          <p:spPr bwMode="auto">
            <a:xfrm>
              <a:off x="2880" y="948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304800" y="3975100"/>
            <a:ext cx="7696200" cy="2641600"/>
            <a:chOff x="192" y="2504"/>
            <a:chExt cx="5320" cy="1664"/>
          </a:xfrm>
        </p:grpSpPr>
        <p:sp>
          <p:nvSpPr>
            <p:cNvPr id="67590" name="Oval 57"/>
            <p:cNvSpPr>
              <a:spLocks noChangeArrowheads="1"/>
            </p:cNvSpPr>
            <p:nvPr/>
          </p:nvSpPr>
          <p:spPr bwMode="auto">
            <a:xfrm>
              <a:off x="192" y="2784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1" name="Oval 58"/>
            <p:cNvSpPr>
              <a:spLocks noChangeArrowheads="1"/>
            </p:cNvSpPr>
            <p:nvPr/>
          </p:nvSpPr>
          <p:spPr bwMode="auto">
            <a:xfrm>
              <a:off x="149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2" name="Oval 59"/>
            <p:cNvSpPr>
              <a:spLocks noChangeArrowheads="1"/>
            </p:cNvSpPr>
            <p:nvPr/>
          </p:nvSpPr>
          <p:spPr bwMode="auto">
            <a:xfrm>
              <a:off x="293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3" name="Oval 60"/>
            <p:cNvSpPr>
              <a:spLocks noChangeArrowheads="1"/>
            </p:cNvSpPr>
            <p:nvPr/>
          </p:nvSpPr>
          <p:spPr bwMode="auto">
            <a:xfrm>
              <a:off x="4280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4" name="Freeform 61"/>
            <p:cNvSpPr>
              <a:spLocks/>
            </p:cNvSpPr>
            <p:nvPr/>
          </p:nvSpPr>
          <p:spPr bwMode="auto">
            <a:xfrm>
              <a:off x="756" y="325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62"/>
            <p:cNvSpPr>
              <a:spLocks/>
            </p:cNvSpPr>
            <p:nvPr/>
          </p:nvSpPr>
          <p:spPr bwMode="auto">
            <a:xfrm>
              <a:off x="564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Oval 63"/>
            <p:cNvSpPr>
              <a:spLocks noChangeArrowheads="1"/>
            </p:cNvSpPr>
            <p:nvPr/>
          </p:nvSpPr>
          <p:spPr bwMode="auto">
            <a:xfrm>
              <a:off x="680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7" name="Oval 64"/>
            <p:cNvSpPr>
              <a:spLocks noChangeArrowheads="1"/>
            </p:cNvSpPr>
            <p:nvPr/>
          </p:nvSpPr>
          <p:spPr bwMode="auto">
            <a:xfrm>
              <a:off x="872" y="346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598" name="Freeform 65"/>
            <p:cNvSpPr>
              <a:spLocks/>
            </p:cNvSpPr>
            <p:nvPr/>
          </p:nvSpPr>
          <p:spPr bwMode="auto">
            <a:xfrm>
              <a:off x="1956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Freeform 66"/>
            <p:cNvSpPr>
              <a:spLocks/>
            </p:cNvSpPr>
            <p:nvPr/>
          </p:nvSpPr>
          <p:spPr bwMode="auto">
            <a:xfrm>
              <a:off x="2100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Oval 67"/>
            <p:cNvSpPr>
              <a:spLocks noChangeArrowheads="1"/>
            </p:cNvSpPr>
            <p:nvPr/>
          </p:nvSpPr>
          <p:spPr bwMode="auto">
            <a:xfrm>
              <a:off x="2072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01" name="Oval 68"/>
            <p:cNvSpPr>
              <a:spLocks noChangeArrowheads="1"/>
            </p:cNvSpPr>
            <p:nvPr/>
          </p:nvSpPr>
          <p:spPr bwMode="auto">
            <a:xfrm>
              <a:off x="1928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02" name="Freeform 69"/>
            <p:cNvSpPr>
              <a:spLocks/>
            </p:cNvSpPr>
            <p:nvPr/>
          </p:nvSpPr>
          <p:spPr bwMode="auto">
            <a:xfrm>
              <a:off x="3540" y="330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Freeform 70"/>
            <p:cNvSpPr>
              <a:spLocks/>
            </p:cNvSpPr>
            <p:nvPr/>
          </p:nvSpPr>
          <p:spPr bwMode="auto">
            <a:xfrm>
              <a:off x="3348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Oval 71"/>
            <p:cNvSpPr>
              <a:spLocks noChangeArrowheads="1"/>
            </p:cNvSpPr>
            <p:nvPr/>
          </p:nvSpPr>
          <p:spPr bwMode="auto">
            <a:xfrm>
              <a:off x="3464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05" name="Oval 72"/>
            <p:cNvSpPr>
              <a:spLocks noChangeArrowheads="1"/>
            </p:cNvSpPr>
            <p:nvPr/>
          </p:nvSpPr>
          <p:spPr bwMode="auto">
            <a:xfrm>
              <a:off x="3656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06" name="Freeform 73"/>
            <p:cNvSpPr>
              <a:spLocks/>
            </p:cNvSpPr>
            <p:nvPr/>
          </p:nvSpPr>
          <p:spPr bwMode="auto">
            <a:xfrm>
              <a:off x="4692" y="330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74"/>
            <p:cNvSpPr>
              <a:spLocks/>
            </p:cNvSpPr>
            <p:nvPr/>
          </p:nvSpPr>
          <p:spPr bwMode="auto">
            <a:xfrm>
              <a:off x="4884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Oval 75"/>
            <p:cNvSpPr>
              <a:spLocks noChangeArrowheads="1"/>
            </p:cNvSpPr>
            <p:nvPr/>
          </p:nvSpPr>
          <p:spPr bwMode="auto">
            <a:xfrm>
              <a:off x="4856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09" name="Oval 76"/>
            <p:cNvSpPr>
              <a:spLocks noChangeArrowheads="1"/>
            </p:cNvSpPr>
            <p:nvPr/>
          </p:nvSpPr>
          <p:spPr bwMode="auto">
            <a:xfrm>
              <a:off x="4664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0" name="Oval 77"/>
            <p:cNvSpPr>
              <a:spLocks noChangeArrowheads="1"/>
            </p:cNvSpPr>
            <p:nvPr/>
          </p:nvSpPr>
          <p:spPr bwMode="auto">
            <a:xfrm>
              <a:off x="400" y="3040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1" name="Oval 78"/>
            <p:cNvSpPr>
              <a:spLocks noChangeArrowheads="1"/>
            </p:cNvSpPr>
            <p:nvPr/>
          </p:nvSpPr>
          <p:spPr bwMode="auto">
            <a:xfrm>
              <a:off x="1744" y="3088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2" name="Oval 79"/>
            <p:cNvSpPr>
              <a:spLocks noChangeArrowheads="1"/>
            </p:cNvSpPr>
            <p:nvPr/>
          </p:nvSpPr>
          <p:spPr bwMode="auto">
            <a:xfrm>
              <a:off x="3184" y="3136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3" name="Oval 80"/>
            <p:cNvSpPr>
              <a:spLocks noChangeArrowheads="1"/>
            </p:cNvSpPr>
            <p:nvPr/>
          </p:nvSpPr>
          <p:spPr bwMode="auto">
            <a:xfrm>
              <a:off x="4480" y="3184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4" name="Line 81"/>
            <p:cNvSpPr>
              <a:spLocks noChangeShapeType="1"/>
            </p:cNvSpPr>
            <p:nvPr/>
          </p:nvSpPr>
          <p:spPr bwMode="auto">
            <a:xfrm>
              <a:off x="72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82"/>
            <p:cNvSpPr>
              <a:spLocks noChangeShapeType="1"/>
            </p:cNvSpPr>
            <p:nvPr/>
          </p:nvSpPr>
          <p:spPr bwMode="auto">
            <a:xfrm>
              <a:off x="480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83"/>
            <p:cNvSpPr>
              <a:spLocks noChangeShapeType="1"/>
            </p:cNvSpPr>
            <p:nvPr/>
          </p:nvSpPr>
          <p:spPr bwMode="auto">
            <a:xfrm>
              <a:off x="3504" y="255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84"/>
            <p:cNvSpPr>
              <a:spLocks noChangeShapeType="1"/>
            </p:cNvSpPr>
            <p:nvPr/>
          </p:nvSpPr>
          <p:spPr bwMode="auto">
            <a:xfrm>
              <a:off x="2112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85"/>
            <p:cNvSpPr>
              <a:spLocks noChangeArrowheads="1"/>
            </p:cNvSpPr>
            <p:nvPr/>
          </p:nvSpPr>
          <p:spPr bwMode="auto">
            <a:xfrm>
              <a:off x="628" y="3604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19" name="Oval 86"/>
            <p:cNvSpPr>
              <a:spLocks noChangeArrowheads="1"/>
            </p:cNvSpPr>
            <p:nvPr/>
          </p:nvSpPr>
          <p:spPr bwMode="auto">
            <a:xfrm>
              <a:off x="2164" y="3652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20" name="Oval 87"/>
            <p:cNvSpPr>
              <a:spLocks noChangeArrowheads="1"/>
            </p:cNvSpPr>
            <p:nvPr/>
          </p:nvSpPr>
          <p:spPr bwMode="auto">
            <a:xfrm>
              <a:off x="3220" y="3508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621" name="Oval 88"/>
            <p:cNvSpPr>
              <a:spLocks noChangeArrowheads="1"/>
            </p:cNvSpPr>
            <p:nvPr/>
          </p:nvSpPr>
          <p:spPr bwMode="auto">
            <a:xfrm>
              <a:off x="4756" y="3796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7589" name="Slide Number Placeholder 9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3EAFEF-C87D-48F9-8BFD-84B79831BF7A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A75DDE-9B9F-402B-B9ED-31A5F65FB97D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69635" name="Picture 4" descr="meiosis_1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65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3106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  <a:endParaRPr lang="en-US" sz="4400" dirty="0">
              <a:solidFill>
                <a:srgbClr val="7E00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7037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</a:t>
            </a:r>
            <a:r>
              <a:rPr lang="en-US" sz="36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sources of </a:t>
            </a:r>
            <a:r>
              <a:rPr lang="en-US" sz="36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recombination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variation?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E9291A-FBED-4CAA-8317-8A8C2720A60C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239000" cy="455136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Wingdings 2"/>
              <a:buAutoNum type="arabicPeriod"/>
              <a:defRPr/>
            </a:pP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CROSSING OVER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(prophase I)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ASSORTMENT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(metaphase I)</a:t>
            </a:r>
          </a:p>
          <a:p>
            <a:pPr marL="514350" indent="-514350" eaLnBrk="1" fontAlgn="auto" hangingPunct="1">
              <a:lnSpc>
                <a:spcPct val="11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FERTILIZATION</a:t>
            </a:r>
            <a:endParaRPr lang="en-US" sz="3000" b="1" dirty="0" smtClean="0">
              <a:solidFill>
                <a:srgbClr val="7E004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F9626-23A3-4E5A-81E6-CDB5153483C0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4676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A cell containing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chromosomes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(diploid)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/>
              <a:t>at the beginning of meiosis would, at its completion, produce cells containing how many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b="1" dirty="0" smtClean="0"/>
              <a:t>?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3D75F3-D006-43DC-B50A-BB35AF8BE5DC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239000" cy="45513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chromosomes (haploid or 1n)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B6CEA9-FD42-490A-927C-EC9C63D82EA8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Karyotype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/>
              <a:t>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picture </a:t>
            </a:r>
            <a:r>
              <a:rPr lang="en-US" sz="2800" b="1" dirty="0" smtClean="0"/>
              <a:t>of the chromosomes of a human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arranged in pairs by size </a:t>
            </a:r>
            <a:r>
              <a:rPr lang="en-US" sz="2800" b="1" dirty="0" smtClean="0"/>
              <a:t>from largest to smallest.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/>
              <a:t>airs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1-22</a:t>
            </a:r>
            <a:r>
              <a:rPr lang="en-US" sz="2800" b="1" dirty="0" smtClean="0"/>
              <a:t> called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dirty="0" smtClean="0">
                <a:solidFill>
                  <a:srgbClr val="7E0048"/>
                </a:solidFill>
              </a:rPr>
              <a:t>ast </a:t>
            </a:r>
            <a:r>
              <a:rPr lang="en-US" sz="2800" b="1" dirty="0" smtClean="0"/>
              <a:t>pair are </a:t>
            </a:r>
            <a:r>
              <a:rPr lang="en-US" sz="28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CHROMOSOMES</a:t>
            </a:r>
          </a:p>
        </p:txBody>
      </p:sp>
      <p:sp>
        <p:nvSpPr>
          <p:cNvPr id="79876" name="Slide Number Placeholder 14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A8F9E0-00AC-4A2C-B713-EEC282F78139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79877" name="Picture 2" descr="http://homepage.mac.com/wildlifeweb/cyto/karyotypes/Hominidae/HSA5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854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57150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Male - XY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92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</a:t>
            </a:r>
            <a:endParaRPr lang="en-US" sz="4400" dirty="0">
              <a:solidFill>
                <a:srgbClr val="920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5BCF9-4707-478D-96A3-5207E7C793C9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81924" name="Picture 2" descr="http://homepage.mac.com/wildlifeweb/cyto/karyotypes/Hominidae/951821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257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61722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Female -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74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7696200" cy="5334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Sex cells divide to produce </a:t>
            </a:r>
            <a:r>
              <a:rPr lang="en-US" sz="3200" b="1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GAMETES</a:t>
            </a:r>
            <a:r>
              <a:rPr lang="en-US" sz="3200" b="1" dirty="0" smtClean="0">
                <a:solidFill>
                  <a:srgbClr val="D93192"/>
                </a:solidFill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(sperm or egg)</a:t>
            </a:r>
            <a:r>
              <a:rPr lang="en-US" sz="32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Gametes have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HALF</a:t>
            </a:r>
            <a:r>
              <a:rPr lang="en-US" sz="3200" b="1" dirty="0" smtClean="0"/>
              <a:t> the # of chromosomes (23).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Occurs only in 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GONADS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(testes or ovaries).</a:t>
            </a:r>
            <a:endParaRPr lang="en-US" sz="2800" b="1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0DC2B-70E3-4829-8026-2DB6AEAD0B32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12293" name="Picture 4" descr="malefemale symb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92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</a:t>
            </a:r>
            <a:endParaRPr lang="en-US" sz="4400" dirty="0">
              <a:solidFill>
                <a:srgbClr val="920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313DFF-F87C-457E-AD35-8DA5A39B41A9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61722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Female - XX</a:t>
            </a:r>
          </a:p>
        </p:txBody>
      </p:sp>
      <p:pic>
        <p:nvPicPr>
          <p:cNvPr id="83973" name="Picture 2" descr="http://www.ucl.ac.uk/~ucbhjow/bmsi/lec7_images/47_xx_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4956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096000"/>
            <a:ext cx="388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cs typeface="+mn-cs"/>
              </a:rPr>
              <a:t>Down Syndrome – Trisomy 21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124200" y="5638800"/>
            <a:ext cx="457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Fertilization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746760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The fusion of a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sperm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egg</a:t>
            </a:r>
            <a:r>
              <a:rPr lang="en-US" sz="3200" b="1" dirty="0" smtClean="0"/>
              <a:t> to form a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zygote</a:t>
            </a:r>
            <a:r>
              <a:rPr lang="en-US" sz="32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A zygote is a </a:t>
            </a:r>
            <a:r>
              <a:rPr lang="en-US" sz="3200" b="1" dirty="0" smtClean="0">
                <a:solidFill>
                  <a:srgbClr val="92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FERTILIZED EGG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3124200"/>
            <a:ext cx="2425700" cy="2349500"/>
            <a:chOff x="532" y="1924"/>
            <a:chExt cx="1528" cy="1480"/>
          </a:xfrm>
        </p:grpSpPr>
        <p:sp>
          <p:nvSpPr>
            <p:cNvPr id="86034" name="Oval 4"/>
            <p:cNvSpPr>
              <a:spLocks noChangeArrowheads="1"/>
            </p:cNvSpPr>
            <p:nvPr/>
          </p:nvSpPr>
          <p:spPr bwMode="auto">
            <a:xfrm>
              <a:off x="532" y="1924"/>
              <a:ext cx="1528" cy="14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6035" name="Rectangle 9"/>
            <p:cNvSpPr>
              <a:spLocks noChangeArrowheads="1"/>
            </p:cNvSpPr>
            <p:nvPr/>
          </p:nvSpPr>
          <p:spPr bwMode="auto">
            <a:xfrm>
              <a:off x="999" y="2286"/>
              <a:ext cx="72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n=23</a:t>
              </a:r>
            </a:p>
          </p:txBody>
        </p:sp>
        <p:sp>
          <p:nvSpPr>
            <p:cNvPr id="86036" name="Rectangle 10"/>
            <p:cNvSpPr>
              <a:spLocks noChangeArrowheads="1"/>
            </p:cNvSpPr>
            <p:nvPr/>
          </p:nvSpPr>
          <p:spPr bwMode="auto">
            <a:xfrm>
              <a:off x="1047" y="2622"/>
              <a:ext cx="53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egg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95600" y="3429000"/>
            <a:ext cx="2770188" cy="1697038"/>
            <a:chOff x="2072" y="2112"/>
            <a:chExt cx="1745" cy="1069"/>
          </a:xfrm>
        </p:grpSpPr>
        <p:sp>
          <p:nvSpPr>
            <p:cNvPr id="86027" name="Oval 5"/>
            <p:cNvSpPr>
              <a:spLocks noChangeArrowheads="1"/>
            </p:cNvSpPr>
            <p:nvPr/>
          </p:nvSpPr>
          <p:spPr bwMode="auto">
            <a:xfrm>
              <a:off x="2072" y="2456"/>
              <a:ext cx="656" cy="704"/>
            </a:xfrm>
            <a:prstGeom prst="ellipse">
              <a:avLst/>
            </a:prstGeom>
            <a:solidFill>
              <a:srgbClr val="E3BE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6028" name="Rectangle 6"/>
            <p:cNvSpPr>
              <a:spLocks noChangeArrowheads="1"/>
            </p:cNvSpPr>
            <p:nvPr/>
          </p:nvSpPr>
          <p:spPr bwMode="auto">
            <a:xfrm>
              <a:off x="2688" y="2112"/>
              <a:ext cx="78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sperm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/>
                <a:t> n=23</a:t>
              </a:r>
            </a:p>
          </p:txBody>
        </p:sp>
        <p:sp>
          <p:nvSpPr>
            <p:cNvPr id="86029" name="Freeform 7"/>
            <p:cNvSpPr>
              <a:spLocks/>
            </p:cNvSpPr>
            <p:nvPr/>
          </p:nvSpPr>
          <p:spPr bwMode="auto">
            <a:xfrm>
              <a:off x="2688" y="2700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381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8"/>
            <p:cNvSpPr>
              <a:spLocks/>
            </p:cNvSpPr>
            <p:nvPr/>
          </p:nvSpPr>
          <p:spPr bwMode="auto">
            <a:xfrm>
              <a:off x="2976" y="2880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Oval 14"/>
            <p:cNvSpPr>
              <a:spLocks noChangeArrowheads="1"/>
            </p:cNvSpPr>
            <p:nvPr/>
          </p:nvSpPr>
          <p:spPr bwMode="auto">
            <a:xfrm>
              <a:off x="2212" y="2596"/>
              <a:ext cx="184" cy="1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6032" name="Freeform 15"/>
            <p:cNvSpPr>
              <a:spLocks/>
            </p:cNvSpPr>
            <p:nvPr/>
          </p:nvSpPr>
          <p:spPr bwMode="auto">
            <a:xfrm>
              <a:off x="2112" y="2832"/>
              <a:ext cx="373" cy="193"/>
            </a:xfrm>
            <a:custGeom>
              <a:avLst/>
              <a:gdLst>
                <a:gd name="T0" fmla="*/ 0 w 373"/>
                <a:gd name="T1" fmla="*/ 192 h 193"/>
                <a:gd name="T2" fmla="*/ 36 w 373"/>
                <a:gd name="T3" fmla="*/ 168 h 193"/>
                <a:gd name="T4" fmla="*/ 72 w 373"/>
                <a:gd name="T5" fmla="*/ 168 h 193"/>
                <a:gd name="T6" fmla="*/ 108 w 373"/>
                <a:gd name="T7" fmla="*/ 168 h 193"/>
                <a:gd name="T8" fmla="*/ 144 w 373"/>
                <a:gd name="T9" fmla="*/ 168 h 193"/>
                <a:gd name="T10" fmla="*/ 180 w 373"/>
                <a:gd name="T11" fmla="*/ 168 h 193"/>
                <a:gd name="T12" fmla="*/ 216 w 373"/>
                <a:gd name="T13" fmla="*/ 168 h 193"/>
                <a:gd name="T14" fmla="*/ 252 w 373"/>
                <a:gd name="T15" fmla="*/ 168 h 193"/>
                <a:gd name="T16" fmla="*/ 288 w 373"/>
                <a:gd name="T17" fmla="*/ 144 h 193"/>
                <a:gd name="T18" fmla="*/ 312 w 373"/>
                <a:gd name="T19" fmla="*/ 108 h 193"/>
                <a:gd name="T20" fmla="*/ 336 w 373"/>
                <a:gd name="T21" fmla="*/ 72 h 193"/>
                <a:gd name="T22" fmla="*/ 348 w 373"/>
                <a:gd name="T23" fmla="*/ 36 h 193"/>
                <a:gd name="T24" fmla="*/ 372 w 373"/>
                <a:gd name="T25" fmla="*/ 0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"/>
                <a:gd name="T40" fmla="*/ 0 h 193"/>
                <a:gd name="T41" fmla="*/ 373 w 373"/>
                <a:gd name="T42" fmla="*/ 193 h 1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" h="193">
                  <a:moveTo>
                    <a:pt x="0" y="192"/>
                  </a:moveTo>
                  <a:lnTo>
                    <a:pt x="36" y="168"/>
                  </a:lnTo>
                  <a:lnTo>
                    <a:pt x="72" y="168"/>
                  </a:lnTo>
                  <a:lnTo>
                    <a:pt x="108" y="168"/>
                  </a:lnTo>
                  <a:lnTo>
                    <a:pt x="144" y="168"/>
                  </a:lnTo>
                  <a:lnTo>
                    <a:pt x="180" y="168"/>
                  </a:lnTo>
                  <a:lnTo>
                    <a:pt x="216" y="168"/>
                  </a:lnTo>
                  <a:lnTo>
                    <a:pt x="252" y="168"/>
                  </a:lnTo>
                  <a:lnTo>
                    <a:pt x="288" y="144"/>
                  </a:lnTo>
                  <a:lnTo>
                    <a:pt x="312" y="108"/>
                  </a:lnTo>
                  <a:lnTo>
                    <a:pt x="336" y="72"/>
                  </a:lnTo>
                  <a:lnTo>
                    <a:pt x="348" y="36"/>
                  </a:lnTo>
                  <a:lnTo>
                    <a:pt x="372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Oval 16"/>
            <p:cNvSpPr>
              <a:spLocks noChangeArrowheads="1"/>
            </p:cNvSpPr>
            <p:nvPr/>
          </p:nvSpPr>
          <p:spPr bwMode="auto">
            <a:xfrm>
              <a:off x="2260" y="2644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47800" y="4425950"/>
            <a:ext cx="6553200" cy="2349500"/>
            <a:chOff x="912" y="2788"/>
            <a:chExt cx="4748" cy="1480"/>
          </a:xfrm>
        </p:grpSpPr>
        <p:sp>
          <p:nvSpPr>
            <p:cNvPr id="86024" name="Oval 12"/>
            <p:cNvSpPr>
              <a:spLocks noChangeArrowheads="1"/>
            </p:cNvSpPr>
            <p:nvPr/>
          </p:nvSpPr>
          <p:spPr bwMode="auto">
            <a:xfrm>
              <a:off x="4132" y="2788"/>
              <a:ext cx="1528" cy="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6025" name="Rectangle 13"/>
            <p:cNvSpPr>
              <a:spLocks noChangeArrowheads="1"/>
            </p:cNvSpPr>
            <p:nvPr/>
          </p:nvSpPr>
          <p:spPr bwMode="auto">
            <a:xfrm>
              <a:off x="4455" y="3102"/>
              <a:ext cx="993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 2n=46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/>
                <a:t>zygote</a:t>
              </a:r>
            </a:p>
          </p:txBody>
        </p:sp>
        <p:sp>
          <p:nvSpPr>
            <p:cNvPr id="86026" name="Freeform 18"/>
            <p:cNvSpPr>
              <a:spLocks/>
            </p:cNvSpPr>
            <p:nvPr/>
          </p:nvSpPr>
          <p:spPr bwMode="auto">
            <a:xfrm>
              <a:off x="912" y="3552"/>
              <a:ext cx="2976" cy="456"/>
            </a:xfrm>
            <a:custGeom>
              <a:avLst/>
              <a:gdLst>
                <a:gd name="T0" fmla="*/ 2520 w 2368"/>
                <a:gd name="T1" fmla="*/ 0 h 648"/>
                <a:gd name="T2" fmla="*/ 3456 w 2368"/>
                <a:gd name="T3" fmla="*/ 17 h 648"/>
                <a:gd name="T4" fmla="*/ 23276 w 2368"/>
                <a:gd name="T5" fmla="*/ 13 h 648"/>
                <a:gd name="T6" fmla="*/ 0 60000 65536"/>
                <a:gd name="T7" fmla="*/ 0 60000 65536"/>
                <a:gd name="T8" fmla="*/ 0 60000 65536"/>
                <a:gd name="T9" fmla="*/ 0 w 2368"/>
                <a:gd name="T10" fmla="*/ 0 h 648"/>
                <a:gd name="T11" fmla="*/ 2368 w 2368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8" h="648">
                  <a:moveTo>
                    <a:pt x="256" y="0"/>
                  </a:moveTo>
                  <a:cubicBezTo>
                    <a:pt x="128" y="252"/>
                    <a:pt x="0" y="504"/>
                    <a:pt x="352" y="576"/>
                  </a:cubicBezTo>
                  <a:cubicBezTo>
                    <a:pt x="704" y="648"/>
                    <a:pt x="2032" y="456"/>
                    <a:pt x="2368" y="43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3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31C223-2ED8-4465-A269-9D476FE94DA2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73914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/>
              <a:t>A cell containing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chromatids</a:t>
            </a:r>
            <a:r>
              <a:rPr lang="en-US" sz="3200" b="1" dirty="0" smtClean="0">
                <a:solidFill>
                  <a:srgbClr val="7E0048"/>
                </a:solidFill>
              </a:rPr>
              <a:t> </a:t>
            </a:r>
            <a:r>
              <a:rPr lang="en-US" sz="3200" b="1" dirty="0" smtClean="0"/>
              <a:t>at the beginning of meiosis would, at its completion, produce cells containing how many </a:t>
            </a:r>
            <a:r>
              <a:rPr lang="en-US" sz="3200" b="1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200" b="1" dirty="0" smtClean="0"/>
              <a:t>?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155EFD-28B4-411C-9DAB-DEDD51B13D85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E004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 chromosomes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D9F629-A0E6-43F7-8498-76D57EDBE8DD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48D217-2E1A-49B8-B23D-DFD9D367AC2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447800" y="1981200"/>
            <a:ext cx="6705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Mendelelian Genetics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B57547-ACAD-4904-80B5-C92E62AC9F60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33826" name="Picture 2" descr="06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751" r="3323" b="3749"/>
          <a:stretch>
            <a:fillRect/>
          </a:stretch>
        </p:blipFill>
        <p:spPr bwMode="auto">
          <a:xfrm>
            <a:off x="4267200" y="457200"/>
            <a:ext cx="4598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381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Gregor Mendel</a:t>
            </a:r>
            <a:b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(1822-1884)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Responsible for the Laws governing Inheritance of Traits</a:t>
            </a:r>
          </a:p>
        </p:txBody>
      </p:sp>
      <p:sp>
        <p:nvSpPr>
          <p:cNvPr id="4102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F74AC-8CB7-4167-8F77-1448CD2AF070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Austrian monk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Studied the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traits in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Developed the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 of inheritance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Mendel's work was not recognized until the turn of the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20th century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FontTx/>
              <a:buChar char="o"/>
              <a:defRPr/>
            </a:pPr>
            <a:endParaRPr lang="en-US" sz="1600" smtClean="0"/>
          </a:p>
        </p:txBody>
      </p:sp>
      <p:pic>
        <p:nvPicPr>
          <p:cNvPr id="225285" name="Picture 5" descr="FG11_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219200"/>
            <a:ext cx="4011613" cy="5181600"/>
          </a:xfrm>
          <a:noFill/>
        </p:spPr>
      </p:pic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1E8AA2-55B6-4755-8009-67A156268EE1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1856 and 1863,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Mendel cultivated and tested some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28,000 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found that the plants' offspring retained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of the parents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the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“Father of Genetics"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7337" name="Picture 9" descr="mendel[1]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219200"/>
            <a:ext cx="3665537" cy="5181600"/>
          </a:xfrm>
          <a:noFill/>
        </p:spPr>
      </p:pic>
      <p:sp>
        <p:nvSpPr>
          <p:cNvPr id="6150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0CF6AE-6DDF-4D58-9D08-65330AE9B83D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24000"/>
            <a:ext cx="5334000" cy="43021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stated that physical traits are inherited as 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“particles”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did not know that the “particles” were actually 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&amp; DNA</a:t>
            </a:r>
            <a:endParaRPr lang="en-US" sz="2000" b="1" smtClean="0">
              <a:solidFill>
                <a:schemeClr val="hlink"/>
              </a:solidFill>
            </a:endParaRPr>
          </a:p>
          <a:p>
            <a:pPr lvl="2" eaLnBrk="1" hangingPunct="1">
              <a:buFontTx/>
              <a:buChar char="•"/>
              <a:defRPr/>
            </a:pPr>
            <a:endParaRPr lang="en-US" b="1" smtClean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1534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Particulate Inheritance</a:t>
            </a:r>
          </a:p>
        </p:txBody>
      </p:sp>
      <p:pic>
        <p:nvPicPr>
          <p:cNvPr id="254982" name="Picture 6" descr="Copy (2) of chromosome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"/>
          <a:stretch>
            <a:fillRect/>
          </a:stretch>
        </p:blipFill>
        <p:spPr bwMode="auto">
          <a:xfrm>
            <a:off x="6172200" y="1524000"/>
            <a:ext cx="223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528FE-C427-447A-83AF-CDF28A12D800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Terminology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any characteristic that can be passed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Heredity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passing of traits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Genetics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study of heredity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3388"/>
            <a:ext cx="7239000" cy="484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Diploid (2n) – 2 copies of each chromosome, one from each parent. </a:t>
            </a:r>
          </a:p>
          <a:p>
            <a:pPr>
              <a:defRPr/>
            </a:pPr>
            <a:r>
              <a:rPr lang="en-US" dirty="0" smtClean="0"/>
              <a:t>Haploid (1n) – egg or sperm cells only, only have one copy of each chromosome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Karyotype- all of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The chromosomes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C1121-FF4E-49FD-AAE0-64C22295F9BB}" type="slidenum">
              <a:rPr lang="en-US" altLang="en-US" sz="1100">
                <a:solidFill>
                  <a:schemeClr val="tx2"/>
                </a:solidFill>
                <a:latin typeface="Comic Sans MS" panose="030F0702030302020204" pitchFamily="66" charset="0"/>
              </a:rPr>
              <a:pPr/>
              <a:t>5</a:t>
            </a:fld>
            <a:endParaRPr lang="en-US" altLang="en-US" sz="11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5513"/>
            <a:ext cx="36195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2ECC6E-827F-475C-8D5F-56F9EDE4E3AA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Genetic Crosses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886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 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a single trait</a:t>
            </a:r>
            <a:b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 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two traits </a:t>
            </a:r>
            <a:b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&amp; plant height</a:t>
            </a: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315580-8B36-461B-B7AA-5838EDF0F22F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848100" cy="2438400"/>
          </a:xfrm>
        </p:spPr>
        <p:txBody>
          <a:bodyPr/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to help solve genetics problems</a:t>
            </a:r>
          </a:p>
          <a:p>
            <a:pPr marL="0" indent="0" eaLnBrk="1" hangingPunct="1">
              <a:defRPr/>
            </a:pPr>
            <a:endParaRPr lang="en-US" sz="16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2514600"/>
            <a:ext cx="2438400" cy="2286000"/>
            <a:chOff x="1824" y="2256"/>
            <a:chExt cx="1536" cy="1440"/>
          </a:xfrm>
        </p:grpSpPr>
        <p:sp>
          <p:nvSpPr>
            <p:cNvPr id="106504" name="Line 6"/>
            <p:cNvSpPr>
              <a:spLocks noChangeShapeType="1"/>
            </p:cNvSpPr>
            <p:nvPr/>
          </p:nvSpPr>
          <p:spPr bwMode="auto">
            <a:xfrm flipV="1">
              <a:off x="2592" y="225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5" name="Line 7"/>
            <p:cNvSpPr>
              <a:spLocks noChangeShapeType="1"/>
            </p:cNvSpPr>
            <p:nvPr/>
          </p:nvSpPr>
          <p:spPr bwMode="auto">
            <a:xfrm flipH="1">
              <a:off x="1824" y="297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6" name="Rectangle 8"/>
            <p:cNvSpPr>
              <a:spLocks noChangeArrowheads="1"/>
            </p:cNvSpPr>
            <p:nvPr/>
          </p:nvSpPr>
          <p:spPr bwMode="auto">
            <a:xfrm>
              <a:off x="1824" y="2256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pic>
        <p:nvPicPr>
          <p:cNvPr id="308233" name="Picture 9" descr="FG11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 r="51302" b="9874"/>
          <a:stretch>
            <a:fillRect/>
          </a:stretch>
        </p:blipFill>
        <p:spPr bwMode="auto">
          <a:xfrm>
            <a:off x="4114800" y="1828800"/>
            <a:ext cx="4495800" cy="3967163"/>
          </a:xfrm>
          <a:prstGeom prst="rect">
            <a:avLst/>
          </a:prstGeom>
          <a:noFill/>
          <a:ln w="9525">
            <a:solidFill>
              <a:srgbClr val="724C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ooter Placeholder 10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1B17C-574B-4EEE-A0A6-D45CEF51AFCE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8547" name="Picture 2" descr="howtopunn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7087DD-17D2-4A7F-85F0-457EBA92C42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Designer </a:t>
            </a: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“Genes”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forms of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(dominant &amp; recessive)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of two genes expressed in the hybrid; represented by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capital letter (R)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that shows up less often in a cross; represented by a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lowercase letter (r)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F4647-E167-45AC-AFF3-7C9EDAF1824C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2390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Terminology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combination for a trait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RR, Rr, rr)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physical feature resulting from a genotype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red, white)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1429" name="Red%20flower%200013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212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</p:childTnLst>
        </p:cTn>
      </p:par>
    </p:tnLst>
    <p:bldLst>
      <p:bldP spid="23142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077206-239A-4D1C-B7B6-77D781893BBA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&amp; Phenotype in Flowers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7315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 of alleles: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red flower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yellow flower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genes occur in pairs, so </a:t>
            </a:r>
            <a:r>
              <a:rPr lang="en-GB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alleles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affect a characteristic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Possible combinations are: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Genotypes</a:t>
            </a:r>
            <a:r>
              <a:rPr lang="en-GB" sz="3200">
                <a:latin typeface="Comic Sans MS" pitchFamily="66" charset="0"/>
              </a:rPr>
              <a:t>	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		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Phenotypes</a:t>
            </a:r>
            <a:r>
              <a:rPr lang="en-GB" sz="3200">
                <a:latin typeface="Comic Sans MS" pitchFamily="66" charset="0"/>
              </a:rPr>
              <a:t>	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      RED   	YELLOW</a:t>
            </a:r>
            <a:endParaRPr lang="en-GB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0277" name="Picture 5" descr="A2PLNT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59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/>
      <p:bldP spid="31027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942FF1-8663-435A-AF22-C3955973D2E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648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- gene combination involving 2 dominant or 2 recessive genes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RR or rr);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 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- gene combination of one dominant &amp; one recessive allele    (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Rr);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962534-2AE7-452E-9FF0-A86B79CAD39C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8787" name="Picture 2" descr="FG1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>
            <a:fillRect/>
          </a:stretch>
        </p:blipFill>
        <p:spPr bwMode="auto">
          <a:xfrm>
            <a:off x="1219200" y="1828800"/>
            <a:ext cx="68580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 and Environment Determine Characteristics</a:t>
            </a:r>
            <a:br>
              <a:rPr lang="en-US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FB2EE5-01D7-4FC3-8179-8BCEAC98E782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467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Pea Plant Experiments</a:t>
            </a:r>
          </a:p>
        </p:txBody>
      </p:sp>
      <p:pic>
        <p:nvPicPr>
          <p:cNvPr id="120836" name="Picture 6" descr="19991021-sweetp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B7DB9-FBD1-4DDE-BB70-25EF9A082BF9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 “Gap”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Parental P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parental generation in a breeding experiment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first-generation offspring in a breeding experiment. 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(1st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P</a:t>
            </a:r>
            <a:r>
              <a:rPr lang="en-US" sz="3000" b="1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second-generation offspring in a breeding experiment. </a:t>
            </a:r>
            <a:b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(2nd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F</a:t>
            </a:r>
            <a:r>
              <a:rPr lang="en-US" sz="3000" b="1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Interphase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305800" cy="5618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 </a:t>
            </a:r>
            <a:r>
              <a:rPr lang="en-US" sz="3000" b="1" spc="-150" dirty="0" smtClean="0"/>
              <a:t>Similar to </a:t>
            </a:r>
            <a:r>
              <a:rPr lang="en-US" sz="30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mitosis</a:t>
            </a:r>
            <a:r>
              <a:rPr lang="en-US" sz="3000" b="1" spc="-150" dirty="0" smtClean="0"/>
              <a:t> interphase</a:t>
            </a:r>
            <a:r>
              <a:rPr lang="en-US" sz="3000" spc="-15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0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0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(DNA)</a:t>
            </a:r>
            <a:r>
              <a:rPr lang="en-US" sz="2000" spc="-150" dirty="0" smtClean="0"/>
              <a:t> </a:t>
            </a:r>
            <a:r>
              <a:rPr lang="en-US" sz="3000" spc="-150" dirty="0" smtClean="0"/>
              <a:t>replicate in the </a:t>
            </a:r>
            <a:r>
              <a:rPr lang="en-US" sz="30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phase</a:t>
            </a:r>
            <a:endParaRPr lang="en-US" sz="3000" spc="-15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000" spc="-150" dirty="0" smtClean="0"/>
              <a:t> Each duplicated </a:t>
            </a:r>
            <a:r>
              <a:rPr lang="en-US" sz="30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</a:t>
            </a:r>
            <a:r>
              <a:rPr lang="en-US" sz="3000" spc="-150" dirty="0" smtClean="0"/>
              <a:t> consist of </a:t>
            </a:r>
            <a:r>
              <a:rPr lang="en-US" sz="3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0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</a:t>
            </a:r>
            <a:r>
              <a:rPr lang="en-US" sz="30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spc="-15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CHROMATIDS </a:t>
            </a:r>
            <a:r>
              <a:rPr lang="en-US" sz="3000" spc="-150" dirty="0" smtClean="0"/>
              <a:t>attached at their </a:t>
            </a:r>
            <a:r>
              <a:rPr lang="en-US" sz="3000" b="1" spc="-150" dirty="0" smtClean="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CENTROMERES</a:t>
            </a:r>
            <a:r>
              <a:rPr lang="en-US" sz="3000" spc="-15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0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AC5546-3F64-42C6-B4D2-E62C3118F536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5" name="Picture 4" descr="single_to_double_stranded_chromoso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019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07375A-86F1-4876-887E-25D587D56103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the Generations</a:t>
            </a:r>
          </a:p>
        </p:txBody>
      </p:sp>
      <p:pic>
        <p:nvPicPr>
          <p:cNvPr id="274435" name="Picture 3" descr="mendelian_p_f1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05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2286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Pure Plants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 x tt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590800" y="4191000"/>
            <a:ext cx="2286000" cy="228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all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1965325" y="5497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953000" y="42672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get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Tall &amp; 1 Short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TT, Tt, tt</a:t>
            </a:r>
          </a:p>
        </p:txBody>
      </p:sp>
      <p:sp>
        <p:nvSpPr>
          <p:cNvPr id="29706" name="Footer Placeholder 10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  <p:bldP spid="274439" grpId="0" autoUpdateAnimBg="0"/>
      <p:bldP spid="27444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79F349-29DE-4CE4-B8ED-A631405DA5E5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1628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7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Crosses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9A54C-92A4-4C0D-8448-5DF9B98B5721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129029" name="Text Box 12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29030" name="Line 13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1" name="Line 14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2" name="Line 15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3" name="Line 16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4" name="Line 17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35" name="Line 18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0534" name="Text Box 22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0535" name="Text Box 23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0538" name="Text Box 26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0539" name="Text Box 27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0541" name="Text Box 29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0543" name="Text Box 31"/>
          <p:cNvSpPr txBox="1">
            <a:spLocks noChangeArrowheads="1"/>
          </p:cNvSpPr>
          <p:nvPr/>
        </p:nvSpPr>
        <p:spPr bwMode="auto">
          <a:xfrm>
            <a:off x="5181600" y="3200400"/>
            <a:ext cx="3581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alike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alike</a:t>
            </a:r>
          </a:p>
        </p:txBody>
      </p:sp>
      <p:sp>
        <p:nvSpPr>
          <p:cNvPr id="31765" name="Footer Placeholder 2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  <p:bldP spid="320534" grpId="0" autoUpdateAnimBg="0"/>
      <p:bldP spid="320535" grpId="0" autoUpdateAnimBg="0"/>
      <p:bldP spid="320536" grpId="0" autoUpdateAnimBg="0"/>
      <p:bldP spid="320537" grpId="0" autoUpdateAnimBg="0"/>
      <p:bldP spid="320538" grpId="0" autoUpdateAnimBg="0"/>
      <p:bldP spid="320539" grpId="0" autoUpdateAnimBg="0"/>
      <p:bldP spid="320540" grpId="0" autoUpdateAnimBg="0"/>
      <p:bldP spid="320541" grpId="0" autoUpdateAnimBg="0"/>
      <p:bldP spid="32054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3FEB7E-15DA-4168-A586-8105AD82C9F5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1078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9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80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81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82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83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</a:t>
            </a: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3600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724C26"/>
                </a:solidFill>
              </a:rPr>
              <a:t>Rr</a:t>
            </a:r>
          </a:p>
        </p:txBody>
      </p:sp>
      <p:sp>
        <p:nvSpPr>
          <p:cNvPr id="323603" name="Text Box 19"/>
          <p:cNvSpPr txBox="1">
            <a:spLocks noChangeArrowheads="1"/>
          </p:cNvSpPr>
          <p:nvPr/>
        </p:nvSpPr>
        <p:spPr bwMode="auto">
          <a:xfrm>
            <a:off x="4953000" y="3200400"/>
            <a:ext cx="3962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Rr, rr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</a:t>
            </a:r>
            <a:b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wrinkled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1:2:1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3:1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2590800" y="48768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4" name="Footer Placeholder 2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 autoUpdateAnimBg="0"/>
      <p:bldP spid="323595" grpId="0" autoUpdateAnimBg="0"/>
      <p:bldP spid="323596" grpId="0" autoUpdateAnimBg="0"/>
      <p:bldP spid="323597" grpId="0" autoUpdateAnimBg="0"/>
      <p:bldP spid="323598" grpId="0" autoUpdateAnimBg="0"/>
      <p:bldP spid="323599" grpId="0" autoUpdateAnimBg="0"/>
      <p:bldP spid="323600" grpId="0" autoUpdateAnimBg="0"/>
      <p:bldP spid="323601" grpId="0" autoUpdateAnimBg="0"/>
      <p:bldP spid="323602" grpId="0" autoUpdateAnimBg="0"/>
      <p:bldP spid="323603" grpId="0" autoUpdateAnimBg="0"/>
      <p:bldP spid="3236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45241-0210-4DC7-ABF5-4A92A9F5F63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x heterozygous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dominant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Recessive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Genotypic ratio is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1:2:1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3:1</a:t>
            </a:r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A778DF-C9ED-46C1-A208-4061CCCE585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</a:p>
        </p:txBody>
      </p:sp>
      <p:pic>
        <p:nvPicPr>
          <p:cNvPr id="336901" name="Picture 5" descr="pe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219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2514600" y="32004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000">
              <a:latin typeface="Antique Olive" pitchFamily="34" charset="0"/>
            </a:endParaRPr>
          </a:p>
        </p:txBody>
      </p:sp>
      <p:pic>
        <p:nvPicPr>
          <p:cNvPr id="336908" name="Picture 12" descr="FG11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"/>
          <a:stretch>
            <a:fillRect/>
          </a:stretch>
        </p:blipFill>
        <p:spPr bwMode="auto">
          <a:xfrm>
            <a:off x="152400" y="1676400"/>
            <a:ext cx="8763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05F85F-EF16-4F27-93C6-04571773A73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Segregation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During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formation of gametes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(eggs or sperm),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two alleles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responsible for a trait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separate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from each other.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a trait are then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"recombined" at fertilization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producing the genotype for the traits of the offspring</a:t>
            </a:r>
            <a:r>
              <a:rPr lang="en-US" b="1" smtClean="0">
                <a:solidFill>
                  <a:srgbClr val="CC33CC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2E1C37-6AE9-40FE-82B4-0A2EA723FA23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87400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Applying the Law of Segregation</a:t>
            </a:r>
          </a:p>
        </p:txBody>
      </p:sp>
      <p:pic>
        <p:nvPicPr>
          <p:cNvPr id="187412" name="Picture 1044" descr="0191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>
            <a:fillRect/>
          </a:stretch>
        </p:blipFill>
        <p:spPr bwMode="auto">
          <a:xfrm>
            <a:off x="0" y="1298575"/>
            <a:ext cx="9139238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C03C2-C56A-4924-810F-15C971D491B3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Law of Independent Assortment</a:t>
            </a:r>
            <a:r>
              <a:rPr lang="en-US" smtClean="0">
                <a:cs typeface="Times New Roman" pitchFamily="18" charset="0"/>
              </a:rPr>
              <a:t> 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</a:t>
            </a:r>
            <a:r>
              <a:rPr lang="en-US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different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traits are distributed to sex cells (&amp; offspring) independently of one another.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This law can be illustrated using </a:t>
            </a:r>
            <a:r>
              <a:rPr lang="en-US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dihybrid crosses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A9E0A-0D57-41A5-9F4D-50FC629DE508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114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breeding experiment that tracks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 of two traits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“Law of Independent Assortment”</a:t>
            </a:r>
          </a:p>
          <a:p>
            <a:pPr eaLnBrk="1" hangingPunct="1"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Each pair of alleles segregates 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independently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gamete formation</a:t>
            </a:r>
          </a:p>
          <a:p>
            <a:pPr eaLnBrk="1" hangingPunct="1"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Formula:  2</a:t>
            </a:r>
            <a:r>
              <a:rPr lang="en-US" sz="3200" b="1" baseline="30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 = # of heterozygotes)</a:t>
            </a:r>
            <a:endParaRPr lang="en-US" sz="1400" b="1" smtClean="0">
              <a:solidFill>
                <a:srgbClr val="B5006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Interphase 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/>
              <a:t>Nucleus and nucleolus 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50800" dist="38100" algn="l" rotWithShape="0">
                    <a:srgbClr val="000000">
                      <a:alpha val="40000"/>
                    </a:srgbClr>
                  </a:outerShdw>
                </a:effectLst>
              </a:rPr>
              <a:t>visible</a:t>
            </a:r>
            <a:r>
              <a:rPr lang="en-US" sz="30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324600" y="2514600"/>
            <a:ext cx="19954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Nucleus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400800" y="5410200"/>
            <a:ext cx="1476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nucleolus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533400" y="4572000"/>
            <a:ext cx="1666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cell </a:t>
            </a:r>
            <a:br>
              <a:rPr lang="en-US" altLang="en-US" sz="2400" b="1"/>
            </a:br>
            <a:r>
              <a:rPr lang="en-US" altLang="en-US" sz="2400" b="1"/>
              <a:t>membrane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1143000" y="2667000"/>
            <a:ext cx="1631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chromatin</a:t>
            </a:r>
          </a:p>
        </p:txBody>
      </p:sp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1600200" y="2667000"/>
            <a:ext cx="5003800" cy="3784600"/>
            <a:chOff x="1448" y="1736"/>
            <a:chExt cx="3152" cy="2384"/>
          </a:xfrm>
        </p:grpSpPr>
        <p:sp>
          <p:nvSpPr>
            <p:cNvPr id="17418" name="Oval 4"/>
            <p:cNvSpPr>
              <a:spLocks noChangeArrowheads="1"/>
            </p:cNvSpPr>
            <p:nvPr/>
          </p:nvSpPr>
          <p:spPr bwMode="auto">
            <a:xfrm>
              <a:off x="2120" y="1736"/>
              <a:ext cx="2480" cy="2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7419" name="Oval 5"/>
            <p:cNvSpPr>
              <a:spLocks noChangeArrowheads="1"/>
            </p:cNvSpPr>
            <p:nvPr/>
          </p:nvSpPr>
          <p:spPr bwMode="auto">
            <a:xfrm>
              <a:off x="2696" y="2360"/>
              <a:ext cx="896" cy="848"/>
            </a:xfrm>
            <a:prstGeom prst="ellipse">
              <a:avLst/>
            </a:prstGeom>
            <a:solidFill>
              <a:srgbClr val="B5006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7420" name="Oval 6"/>
            <p:cNvSpPr>
              <a:spLocks noChangeArrowheads="1"/>
            </p:cNvSpPr>
            <p:nvPr/>
          </p:nvSpPr>
          <p:spPr bwMode="auto">
            <a:xfrm>
              <a:off x="3080" y="2792"/>
              <a:ext cx="176" cy="17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V="1">
              <a:off x="1448" y="3080"/>
              <a:ext cx="6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 flipV="1">
              <a:off x="3416" y="1976"/>
              <a:ext cx="110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3224" y="2888"/>
              <a:ext cx="124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4"/>
            <p:cNvSpPr>
              <a:spLocks noChangeShapeType="1"/>
            </p:cNvSpPr>
            <p:nvPr/>
          </p:nvSpPr>
          <p:spPr bwMode="auto">
            <a:xfrm>
              <a:off x="2216" y="2024"/>
              <a:ext cx="896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06D0D-14C1-4CEE-8E1A-BBCB2017BF3A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61D27D-55F6-4FAB-8521-86FE57B1AE68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Question:</a:t>
            </a:r>
            <a:br>
              <a:rPr lang="en-US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many gametes will be produced for the following allele arrangements?</a:t>
            </a:r>
            <a:br>
              <a:rPr lang="en-US" sz="36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743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Remember:</a:t>
            </a:r>
            <a:r>
              <a:rPr lang="en-US" sz="32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baseline="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(n = # of heterozygotes)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RrYy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AaBbCCDd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MmNnOoPPQQRrssTtQq</a:t>
            </a:r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897386-4D43-4C40-A0C9-E4670D534157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04800" y="1217613"/>
            <a:ext cx="8839200" cy="515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RrYy: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4 gametes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   Ry    rY   ry</a:t>
            </a:r>
          </a:p>
          <a:p>
            <a:pPr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AaBbCCDd: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8 gametes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ABCD  ABCd   AbCD   AbCd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aBCD   aBCd   abCD   abCD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 MmNnOoPPQQRrssTtQq: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64 gametes</a:t>
            </a: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C51DE-FCD9-436A-BFF7-933D7B6654C6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667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Traits: Seed shape &amp; Seed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Alleles:</a:t>
            </a:r>
            <a:r>
              <a:rPr lang="en-US" sz="1600" b="1" smtClean="0"/>
              <a:t>   </a:t>
            </a:r>
            <a:r>
              <a:rPr lang="en-US" sz="3200" b="1" smtClean="0"/>
              <a:t>R round</a:t>
            </a:r>
            <a:br>
              <a:rPr lang="en-US" sz="3200" b="1" smtClean="0"/>
            </a:br>
            <a:r>
              <a:rPr lang="en-US" sz="3200" b="1" smtClean="0"/>
              <a:t>        r wrinkled</a:t>
            </a:r>
            <a:br>
              <a:rPr lang="en-US" sz="3200" b="1" smtClean="0"/>
            </a:br>
            <a:r>
              <a:rPr lang="en-US" sz="3200" b="1" smtClean="0"/>
              <a:t>        Y yellow</a:t>
            </a:r>
            <a:br>
              <a:rPr lang="en-US" sz="3200" b="1" smtClean="0"/>
            </a:br>
            <a:r>
              <a:rPr lang="en-US" sz="3200" b="1" smtClean="0"/>
              <a:t>        y green</a:t>
            </a:r>
            <a:r>
              <a:rPr lang="en-US" sz="1600" b="1" smtClean="0"/>
              <a:t>           </a:t>
            </a:r>
            <a:endParaRPr lang="en-US" sz="1600" b="1" smtClean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16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676400" y="3733800"/>
            <a:ext cx="502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3300"/>
                </a:solidFill>
              </a:rPr>
              <a:t>RrYy   x   RrYy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257800" y="48768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 flipH="1">
            <a:off x="1981200" y="43434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5486400" y="4343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possible gamete combinations</a:t>
            </a:r>
          </a:p>
        </p:txBody>
      </p:sp>
      <p:sp>
        <p:nvSpPr>
          <p:cNvPr id="52235" name="Footer Placeholder 1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91848" grpId="0" build="p" autoUpdateAnimBg="0"/>
      <p:bldP spid="291849" grpId="0" animBg="1" autoUpdateAnimBg="0"/>
      <p:bldP spid="291850" grpId="0" animBg="1" autoUpdateAnimBg="0"/>
      <p:bldP spid="291851" grpId="0" animBg="1"/>
      <p:bldP spid="291852" grpId="0" animBg="1"/>
      <p:bldP spid="291853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E22951-AEC2-4837-9353-CCFA2E67C2F2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76513" y="1890713"/>
            <a:ext cx="3822700" cy="454025"/>
            <a:chOff x="1623" y="1191"/>
            <a:chExt cx="2408" cy="286"/>
          </a:xfrm>
        </p:grpSpPr>
        <p:sp>
          <p:nvSpPr>
            <p:cNvPr id="292868" name="Rectangle 4"/>
            <p:cNvSpPr>
              <a:spLocks noChangeArrowheads="1"/>
            </p:cNvSpPr>
            <p:nvPr/>
          </p:nvSpPr>
          <p:spPr bwMode="auto">
            <a:xfrm>
              <a:off x="1623" y="119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69" name="Rectangle 5"/>
            <p:cNvSpPr>
              <a:spLocks noChangeArrowheads="1"/>
            </p:cNvSpPr>
            <p:nvPr/>
          </p:nvSpPr>
          <p:spPr bwMode="auto">
            <a:xfrm>
              <a:off x="2295" y="1191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0" name="Rectangle 6"/>
            <p:cNvSpPr>
              <a:spLocks noChangeArrowheads="1"/>
            </p:cNvSpPr>
            <p:nvPr/>
          </p:nvSpPr>
          <p:spPr bwMode="auto">
            <a:xfrm>
              <a:off x="3063" y="119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1" name="Rectangle 7"/>
            <p:cNvSpPr>
              <a:spLocks noChangeArrowheads="1"/>
            </p:cNvSpPr>
            <p:nvPr/>
          </p:nvSpPr>
          <p:spPr bwMode="auto">
            <a:xfrm>
              <a:off x="3735" y="1191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62113" y="2652713"/>
            <a:ext cx="604837" cy="3273425"/>
            <a:chOff x="1047" y="1671"/>
            <a:chExt cx="381" cy="2062"/>
          </a:xfrm>
        </p:grpSpPr>
        <p:sp>
          <p:nvSpPr>
            <p:cNvPr id="292873" name="Rectangle 9"/>
            <p:cNvSpPr>
              <a:spLocks noChangeArrowheads="1"/>
            </p:cNvSpPr>
            <p:nvPr/>
          </p:nvSpPr>
          <p:spPr bwMode="auto">
            <a:xfrm>
              <a:off x="1047" y="167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4" name="Rectangle 10"/>
            <p:cNvSpPr>
              <a:spLocks noChangeArrowheads="1"/>
            </p:cNvSpPr>
            <p:nvPr/>
          </p:nvSpPr>
          <p:spPr bwMode="auto">
            <a:xfrm>
              <a:off x="1047" y="2247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5" name="Rectangle 11"/>
            <p:cNvSpPr>
              <a:spLocks noChangeArrowheads="1"/>
            </p:cNvSpPr>
            <p:nvPr/>
          </p:nvSpPr>
          <p:spPr bwMode="auto">
            <a:xfrm>
              <a:off x="1095" y="287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6" name="Rectangle 12"/>
            <p:cNvSpPr>
              <a:spLocks noChangeArrowheads="1"/>
            </p:cNvSpPr>
            <p:nvPr/>
          </p:nvSpPr>
          <p:spPr bwMode="auto">
            <a:xfrm>
              <a:off x="1095" y="3447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0" y="2438400"/>
            <a:ext cx="4495800" cy="3733800"/>
            <a:chOff x="1440" y="1536"/>
            <a:chExt cx="2832" cy="2352"/>
          </a:xfrm>
        </p:grpSpPr>
        <p:sp>
          <p:nvSpPr>
            <p:cNvPr id="151560" name="Line 14"/>
            <p:cNvSpPr>
              <a:spLocks noChangeShapeType="1"/>
            </p:cNvSpPr>
            <p:nvPr/>
          </p:nvSpPr>
          <p:spPr bwMode="auto">
            <a:xfrm>
              <a:off x="211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1" name="Line 15"/>
            <p:cNvSpPr>
              <a:spLocks noChangeShapeType="1"/>
            </p:cNvSpPr>
            <p:nvPr/>
          </p:nvSpPr>
          <p:spPr bwMode="auto">
            <a:xfrm>
              <a:off x="283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2" name="Line 16"/>
            <p:cNvSpPr>
              <a:spLocks noChangeShapeType="1"/>
            </p:cNvSpPr>
            <p:nvPr/>
          </p:nvSpPr>
          <p:spPr bwMode="auto">
            <a:xfrm>
              <a:off x="355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3" name="Line 17"/>
            <p:cNvSpPr>
              <a:spLocks noChangeShapeType="1"/>
            </p:cNvSpPr>
            <p:nvPr/>
          </p:nvSpPr>
          <p:spPr bwMode="auto">
            <a:xfrm>
              <a:off x="1444" y="21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4" name="Line 18"/>
            <p:cNvSpPr>
              <a:spLocks noChangeShapeType="1"/>
            </p:cNvSpPr>
            <p:nvPr/>
          </p:nvSpPr>
          <p:spPr bwMode="auto">
            <a:xfrm>
              <a:off x="1440" y="27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5" name="Line 19"/>
            <p:cNvSpPr>
              <a:spLocks noChangeShapeType="1"/>
            </p:cNvSpPr>
            <p:nvPr/>
          </p:nvSpPr>
          <p:spPr bwMode="auto">
            <a:xfrm>
              <a:off x="1444" y="33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6" name="Rectangle 20"/>
            <p:cNvSpPr>
              <a:spLocks noChangeArrowheads="1"/>
            </p:cNvSpPr>
            <p:nvPr/>
          </p:nvSpPr>
          <p:spPr bwMode="auto">
            <a:xfrm>
              <a:off x="1440" y="1536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53255" name="Footer Placeholder 2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05472-8804-4C0F-A106-09062310A0FE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2805113"/>
            <a:ext cx="4391025" cy="3273425"/>
            <a:chOff x="615" y="1767"/>
            <a:chExt cx="2766" cy="2062"/>
          </a:xfrm>
        </p:grpSpPr>
        <p:sp>
          <p:nvSpPr>
            <p:cNvPr id="153625" name="Rectangle 4"/>
            <p:cNvSpPr>
              <a:spLocks noChangeArrowheads="1"/>
            </p:cNvSpPr>
            <p:nvPr/>
          </p:nvSpPr>
          <p:spPr bwMode="auto">
            <a:xfrm>
              <a:off x="615" y="1767"/>
              <a:ext cx="6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26" name="Rectangle 5"/>
            <p:cNvSpPr>
              <a:spLocks noChangeArrowheads="1"/>
            </p:cNvSpPr>
            <p:nvPr/>
          </p:nvSpPr>
          <p:spPr bwMode="auto">
            <a:xfrm>
              <a:off x="615" y="2343"/>
              <a:ext cx="58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27" name="Rectangle 6"/>
            <p:cNvSpPr>
              <a:spLocks noChangeArrowheads="1"/>
            </p:cNvSpPr>
            <p:nvPr/>
          </p:nvSpPr>
          <p:spPr bwMode="auto">
            <a:xfrm>
              <a:off x="615" y="2967"/>
              <a:ext cx="57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28" name="Rectangle 7"/>
            <p:cNvSpPr>
              <a:spLocks noChangeArrowheads="1"/>
            </p:cNvSpPr>
            <p:nvPr/>
          </p:nvSpPr>
          <p:spPr bwMode="auto">
            <a:xfrm>
              <a:off x="615" y="3543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29" name="Rectangle 8"/>
            <p:cNvSpPr>
              <a:spLocks noChangeArrowheads="1"/>
            </p:cNvSpPr>
            <p:nvPr/>
          </p:nvSpPr>
          <p:spPr bwMode="auto">
            <a:xfrm>
              <a:off x="1335" y="1767"/>
              <a:ext cx="58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0" name="Rectangle 9"/>
            <p:cNvSpPr>
              <a:spLocks noChangeArrowheads="1"/>
            </p:cNvSpPr>
            <p:nvPr/>
          </p:nvSpPr>
          <p:spPr bwMode="auto">
            <a:xfrm>
              <a:off x="1335" y="2343"/>
              <a:ext cx="5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1" name="Rectangle 10"/>
            <p:cNvSpPr>
              <a:spLocks noChangeArrowheads="1"/>
            </p:cNvSpPr>
            <p:nvPr/>
          </p:nvSpPr>
          <p:spPr bwMode="auto">
            <a:xfrm>
              <a:off x="1335" y="2967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2" name="Rectangle 11"/>
            <p:cNvSpPr>
              <a:spLocks noChangeArrowheads="1"/>
            </p:cNvSpPr>
            <p:nvPr/>
          </p:nvSpPr>
          <p:spPr bwMode="auto">
            <a:xfrm>
              <a:off x="1335" y="3543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3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57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4" name="Rectangle 13"/>
            <p:cNvSpPr>
              <a:spLocks noChangeArrowheads="1"/>
            </p:cNvSpPr>
            <p:nvPr/>
          </p:nvSpPr>
          <p:spPr bwMode="auto">
            <a:xfrm>
              <a:off x="2055" y="2343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5" name="Rectangle 14"/>
            <p:cNvSpPr>
              <a:spLocks noChangeArrowheads="1"/>
            </p:cNvSpPr>
            <p:nvPr/>
          </p:nvSpPr>
          <p:spPr bwMode="auto">
            <a:xfrm>
              <a:off x="2055" y="2967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6" name="Rectangle 15"/>
            <p:cNvSpPr>
              <a:spLocks noChangeArrowheads="1"/>
            </p:cNvSpPr>
            <p:nvPr/>
          </p:nvSpPr>
          <p:spPr bwMode="auto">
            <a:xfrm>
              <a:off x="2055" y="3543"/>
              <a:ext cx="5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7" name="Rectangle 16"/>
            <p:cNvSpPr>
              <a:spLocks noChangeArrowheads="1"/>
            </p:cNvSpPr>
            <p:nvPr/>
          </p:nvSpPr>
          <p:spPr bwMode="auto">
            <a:xfrm>
              <a:off x="2775" y="1767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8" name="Rectangle 17"/>
            <p:cNvSpPr>
              <a:spLocks noChangeArrowheads="1"/>
            </p:cNvSpPr>
            <p:nvPr/>
          </p:nvSpPr>
          <p:spPr bwMode="auto">
            <a:xfrm>
              <a:off x="2775" y="2343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39" name="Rectangle 18"/>
            <p:cNvSpPr>
              <a:spLocks noChangeArrowheads="1"/>
            </p:cNvSpPr>
            <p:nvPr/>
          </p:nvSpPr>
          <p:spPr bwMode="auto">
            <a:xfrm>
              <a:off x="2823" y="2967"/>
              <a:ext cx="5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  <p:sp>
          <p:nvSpPr>
            <p:cNvPr id="153640" name="Rectangle 19"/>
            <p:cNvSpPr>
              <a:spLocks noChangeArrowheads="1"/>
            </p:cNvSpPr>
            <p:nvPr/>
          </p:nvSpPr>
          <p:spPr bwMode="auto">
            <a:xfrm>
              <a:off x="2871" y="3543"/>
              <a:ext cx="5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rryy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76913" y="2622550"/>
            <a:ext cx="3143250" cy="3943350"/>
            <a:chOff x="3639" y="1652"/>
            <a:chExt cx="1980" cy="2484"/>
          </a:xfrm>
        </p:grpSpPr>
        <p:sp>
          <p:nvSpPr>
            <p:cNvPr id="153623" name="Rectangle 21"/>
            <p:cNvSpPr>
              <a:spLocks noChangeArrowheads="1"/>
            </p:cNvSpPr>
            <p:nvPr/>
          </p:nvSpPr>
          <p:spPr bwMode="auto">
            <a:xfrm>
              <a:off x="3687" y="1652"/>
              <a:ext cx="1932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Round/Yellow:     9</a:t>
              </a:r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en-US" sz="2400" b="1"/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Round/green:     3</a:t>
              </a:r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en-US" sz="2400" b="1"/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wrinkled/Yellow:  3</a:t>
              </a:r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en-US" sz="2400" b="1"/>
            </a:p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</a:rPr>
                <a:t>wrinkled/green:   1</a:t>
              </a:r>
            </a:p>
          </p:txBody>
        </p:sp>
        <p:sp>
          <p:nvSpPr>
            <p:cNvPr id="153624" name="Rectangle 22"/>
            <p:cNvSpPr>
              <a:spLocks noChangeArrowheads="1"/>
            </p:cNvSpPr>
            <p:nvPr/>
          </p:nvSpPr>
          <p:spPr bwMode="auto">
            <a:xfrm>
              <a:off x="3639" y="3620"/>
              <a:ext cx="188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B50069"/>
                  </a:solidFill>
                </a:rPr>
                <a:t>9:3:3:1 phenotypic</a:t>
              </a:r>
              <a:br>
                <a:rPr lang="en-US" altLang="en-US" sz="2400" b="1">
                  <a:solidFill>
                    <a:srgbClr val="B50069"/>
                  </a:solidFill>
                </a:rPr>
              </a:br>
              <a:r>
                <a:rPr lang="en-US" altLang="en-US" sz="2400" b="1">
                  <a:solidFill>
                    <a:srgbClr val="B50069"/>
                  </a:solidFill>
                </a:rPr>
                <a:t>          ratio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0513" y="1966913"/>
            <a:ext cx="5119687" cy="4281487"/>
            <a:chOff x="183" y="1239"/>
            <a:chExt cx="3225" cy="2697"/>
          </a:xfrm>
        </p:grpSpPr>
        <p:sp>
          <p:nvSpPr>
            <p:cNvPr id="153608" name="Line 24"/>
            <p:cNvSpPr>
              <a:spLocks noChangeShapeType="1"/>
            </p:cNvSpPr>
            <p:nvPr/>
          </p:nvSpPr>
          <p:spPr bwMode="auto">
            <a:xfrm>
              <a:off x="124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9" name="Line 25"/>
            <p:cNvSpPr>
              <a:spLocks noChangeShapeType="1"/>
            </p:cNvSpPr>
            <p:nvPr/>
          </p:nvSpPr>
          <p:spPr bwMode="auto">
            <a:xfrm>
              <a:off x="196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0" name="Line 26"/>
            <p:cNvSpPr>
              <a:spLocks noChangeShapeType="1"/>
            </p:cNvSpPr>
            <p:nvPr/>
          </p:nvSpPr>
          <p:spPr bwMode="auto">
            <a:xfrm>
              <a:off x="268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1" name="Line 27"/>
            <p:cNvSpPr>
              <a:spLocks noChangeShapeType="1"/>
            </p:cNvSpPr>
            <p:nvPr/>
          </p:nvSpPr>
          <p:spPr bwMode="auto">
            <a:xfrm>
              <a:off x="584" y="21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2" name="Line 28"/>
            <p:cNvSpPr>
              <a:spLocks noChangeShapeType="1"/>
            </p:cNvSpPr>
            <p:nvPr/>
          </p:nvSpPr>
          <p:spPr bwMode="auto">
            <a:xfrm>
              <a:off x="584" y="2784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3" name="Line 29"/>
            <p:cNvSpPr>
              <a:spLocks noChangeShapeType="1"/>
            </p:cNvSpPr>
            <p:nvPr/>
          </p:nvSpPr>
          <p:spPr bwMode="auto">
            <a:xfrm>
              <a:off x="584" y="33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18" name="Rectangle 30"/>
            <p:cNvSpPr>
              <a:spLocks noChangeArrowheads="1"/>
            </p:cNvSpPr>
            <p:nvPr/>
          </p:nvSpPr>
          <p:spPr bwMode="auto">
            <a:xfrm>
              <a:off x="759" y="123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19" name="Rectangle 31"/>
            <p:cNvSpPr>
              <a:spLocks noChangeArrowheads="1"/>
            </p:cNvSpPr>
            <p:nvPr/>
          </p:nvSpPr>
          <p:spPr bwMode="auto">
            <a:xfrm>
              <a:off x="1431" y="1239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0" name="Rectangle 32"/>
            <p:cNvSpPr>
              <a:spLocks noChangeArrowheads="1"/>
            </p:cNvSpPr>
            <p:nvPr/>
          </p:nvSpPr>
          <p:spPr bwMode="auto">
            <a:xfrm>
              <a:off x="2199" y="123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1" name="Rectangle 33"/>
            <p:cNvSpPr>
              <a:spLocks noChangeArrowheads="1"/>
            </p:cNvSpPr>
            <p:nvPr/>
          </p:nvSpPr>
          <p:spPr bwMode="auto">
            <a:xfrm>
              <a:off x="2871" y="1239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2" name="Rectangle 34"/>
            <p:cNvSpPr>
              <a:spLocks noChangeArrowheads="1"/>
            </p:cNvSpPr>
            <p:nvPr/>
          </p:nvSpPr>
          <p:spPr bwMode="auto">
            <a:xfrm>
              <a:off x="183" y="171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3" name="Rectangle 35"/>
            <p:cNvSpPr>
              <a:spLocks noChangeArrowheads="1"/>
            </p:cNvSpPr>
            <p:nvPr/>
          </p:nvSpPr>
          <p:spPr bwMode="auto">
            <a:xfrm>
              <a:off x="183" y="2295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4" name="Rectangle 36"/>
            <p:cNvSpPr>
              <a:spLocks noChangeArrowheads="1"/>
            </p:cNvSpPr>
            <p:nvPr/>
          </p:nvSpPr>
          <p:spPr bwMode="auto">
            <a:xfrm>
              <a:off x="231" y="291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5" name="Rectangle 37"/>
            <p:cNvSpPr>
              <a:spLocks noChangeArrowheads="1"/>
            </p:cNvSpPr>
            <p:nvPr/>
          </p:nvSpPr>
          <p:spPr bwMode="auto">
            <a:xfrm>
              <a:off x="231" y="3495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153622" name="Rectangle 38"/>
            <p:cNvSpPr>
              <a:spLocks noChangeArrowheads="1"/>
            </p:cNvSpPr>
            <p:nvPr/>
          </p:nvSpPr>
          <p:spPr bwMode="auto">
            <a:xfrm>
              <a:off x="576" y="1584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54279" name="Footer Placeholder 40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472F29-B5A4-4DF0-98BD-F3E6D466C6AD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pic>
        <p:nvPicPr>
          <p:cNvPr id="155652" name="Picture 3" descr="predictdihyb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4" t="40756" b="20982"/>
          <a:stretch>
            <a:fillRect/>
          </a:stretch>
        </p:blipFill>
        <p:spPr bwMode="auto">
          <a:xfrm>
            <a:off x="228600" y="990600"/>
            <a:ext cx="50609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5486400" y="2438400"/>
            <a:ext cx="3657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/>
              <a:t>Round/Yellow:   9</a:t>
            </a:r>
            <a:br>
              <a:rPr lang="en-US" altLang="en-US" sz="2800" b="1"/>
            </a:br>
            <a:r>
              <a:rPr lang="en-US" altLang="en-US" sz="2800" b="1"/>
              <a:t>Round/green:    3</a:t>
            </a:r>
            <a:br>
              <a:rPr lang="en-US" altLang="en-US" sz="2800" b="1"/>
            </a:br>
            <a:r>
              <a:rPr lang="en-US" altLang="en-US" sz="2800" b="1"/>
              <a:t>wrinkled/Yellow: 3</a:t>
            </a:r>
            <a:br>
              <a:rPr lang="en-US" altLang="en-US" sz="2800" b="1"/>
            </a:br>
            <a:r>
              <a:rPr lang="en-US" altLang="en-US" sz="2800" b="1">
                <a:solidFill>
                  <a:schemeClr val="tx2"/>
                </a:solidFill>
              </a:rPr>
              <a:t>wrinkled/green:  1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9:3:3:1</a:t>
            </a:r>
          </a:p>
        </p:txBody>
      </p:sp>
      <p:sp>
        <p:nvSpPr>
          <p:cNvPr id="55302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00BD3B-FFC8-4909-AE01-8504B0D81413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Mendel’s laws</a:t>
            </a:r>
          </a:p>
        </p:txBody>
      </p:sp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228600" y="914400"/>
            <a:ext cx="8610600" cy="5562600"/>
            <a:chOff x="-3" y="573"/>
            <a:chExt cx="5246" cy="2184"/>
          </a:xfrm>
        </p:grpSpPr>
        <p:grpSp>
          <p:nvGrpSpPr>
            <p:cNvPr id="157702" name="Group 5"/>
            <p:cNvGrpSpPr>
              <a:grpSpLocks/>
            </p:cNvGrpSpPr>
            <p:nvPr/>
          </p:nvGrpSpPr>
          <p:grpSpPr bwMode="auto">
            <a:xfrm>
              <a:off x="0" y="576"/>
              <a:ext cx="5240" cy="2178"/>
              <a:chOff x="0" y="576"/>
              <a:chExt cx="5240" cy="2178"/>
            </a:xfrm>
          </p:grpSpPr>
          <p:grpSp>
            <p:nvGrpSpPr>
              <p:cNvPr id="157704" name="Group 6"/>
              <p:cNvGrpSpPr>
                <a:grpSpLocks/>
              </p:cNvGrpSpPr>
              <p:nvPr/>
            </p:nvGrpSpPr>
            <p:grpSpPr bwMode="auto">
              <a:xfrm>
                <a:off x="0" y="576"/>
                <a:ext cx="1727" cy="413"/>
                <a:chOff x="0" y="576"/>
                <a:chExt cx="1727" cy="413"/>
              </a:xfrm>
            </p:grpSpPr>
            <p:sp>
              <p:nvSpPr>
                <p:cNvPr id="15774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727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7743" name="Group 8"/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1727" cy="413"/>
                  <a:chOff x="0" y="576"/>
                  <a:chExt cx="1727" cy="413"/>
                </a:xfrm>
              </p:grpSpPr>
              <p:sp>
                <p:nvSpPr>
                  <p:cNvPr id="34304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eaLnBrk="1" hangingPunct="1">
                      <a:defRPr/>
                    </a:pPr>
                    <a:r>
                      <a:rPr lang="en-US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LAW</a:t>
                    </a:r>
                    <a:endParaRPr lang="en-US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774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ts val="600"/>
                      </a:spcBef>
                      <a:buClr>
                        <a:schemeClr val="tx2"/>
                      </a:buClr>
                      <a:buSzPct val="73000"/>
                      <a:buFont typeface="Wingdings 2" panose="05020102010507070707" pitchFamily="18" charset="2"/>
                      <a:buChar char=""/>
                      <a:defRPr sz="2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"/>
                      <a:defRPr sz="23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0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80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57705" name="Group 11"/>
              <p:cNvGrpSpPr>
                <a:grpSpLocks/>
              </p:cNvGrpSpPr>
              <p:nvPr/>
            </p:nvGrpSpPr>
            <p:grpSpPr bwMode="auto">
              <a:xfrm>
                <a:off x="1727" y="576"/>
                <a:ext cx="1515" cy="413"/>
                <a:chOff x="1727" y="576"/>
                <a:chExt cx="1515" cy="413"/>
              </a:xfrm>
            </p:grpSpPr>
            <p:sp>
              <p:nvSpPr>
                <p:cNvPr id="157738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7" y="576"/>
                  <a:ext cx="1515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7739" name="Group 13"/>
                <p:cNvGrpSpPr>
                  <a:grpSpLocks/>
                </p:cNvGrpSpPr>
                <p:nvPr/>
              </p:nvGrpSpPr>
              <p:grpSpPr bwMode="auto">
                <a:xfrm>
                  <a:off x="1727" y="576"/>
                  <a:ext cx="1515" cy="413"/>
                  <a:chOff x="1727" y="576"/>
                  <a:chExt cx="1515" cy="413"/>
                </a:xfrm>
              </p:grpSpPr>
              <p:sp>
                <p:nvSpPr>
                  <p:cNvPr id="3430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eaLnBrk="1" hangingPunct="1">
                      <a:defRPr/>
                    </a:pPr>
                    <a:r>
                      <a:rPr lang="en-US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PARENT CROSS</a:t>
                    </a:r>
                    <a:endParaRPr lang="en-US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774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ts val="600"/>
                      </a:spcBef>
                      <a:buClr>
                        <a:schemeClr val="tx2"/>
                      </a:buClr>
                      <a:buSzPct val="73000"/>
                      <a:buFont typeface="Wingdings 2" panose="05020102010507070707" pitchFamily="18" charset="2"/>
                      <a:buChar char=""/>
                      <a:defRPr sz="2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"/>
                      <a:defRPr sz="23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0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80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57706" name="Group 16"/>
              <p:cNvGrpSpPr>
                <a:grpSpLocks/>
              </p:cNvGrpSpPr>
              <p:nvPr/>
            </p:nvGrpSpPr>
            <p:grpSpPr bwMode="auto">
              <a:xfrm>
                <a:off x="3242" y="576"/>
                <a:ext cx="1998" cy="413"/>
                <a:chOff x="3242" y="576"/>
                <a:chExt cx="1998" cy="413"/>
              </a:xfrm>
            </p:grpSpPr>
            <p:sp>
              <p:nvSpPr>
                <p:cNvPr id="157734" name="Rectangle 17"/>
                <p:cNvSpPr>
                  <a:spLocks noChangeArrowheads="1"/>
                </p:cNvSpPr>
                <p:nvPr/>
              </p:nvSpPr>
              <p:spPr bwMode="auto">
                <a:xfrm>
                  <a:off x="3242" y="576"/>
                  <a:ext cx="1998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7735" name="Group 18"/>
                <p:cNvGrpSpPr>
                  <a:grpSpLocks/>
                </p:cNvGrpSpPr>
                <p:nvPr/>
              </p:nvGrpSpPr>
              <p:grpSpPr bwMode="auto">
                <a:xfrm>
                  <a:off x="3242" y="576"/>
                  <a:ext cx="1998" cy="413"/>
                  <a:chOff x="3242" y="576"/>
                  <a:chExt cx="1998" cy="413"/>
                </a:xfrm>
              </p:grpSpPr>
              <p:sp>
                <p:nvSpPr>
                  <p:cNvPr id="3430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eaLnBrk="1" hangingPunct="1">
                      <a:defRPr/>
                    </a:pPr>
                    <a:r>
                      <a:rPr lang="en-US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OFFSPRING</a:t>
                    </a:r>
                    <a:endParaRPr lang="en-US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577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ts val="600"/>
                      </a:spcBef>
                      <a:buClr>
                        <a:schemeClr val="tx2"/>
                      </a:buClr>
                      <a:buSzPct val="73000"/>
                      <a:buFont typeface="Wingdings 2" panose="05020102010507070707" pitchFamily="18" charset="2"/>
                      <a:buChar char=""/>
                      <a:defRPr sz="2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"/>
                      <a:defRPr sz="23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9B639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000">
                        <a:solidFill>
                          <a:srgbClr val="6C6C6C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spcBef>
                        <a:spcPts val="400"/>
                      </a:spcBef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F9B639"/>
                      </a:buClr>
                      <a:buSzPct val="70000"/>
                      <a:buFont typeface="Wingdings" panose="05000000000000000000" pitchFamily="2" charset="2"/>
                      <a:buChar char="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80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57707" name="Group 21"/>
              <p:cNvGrpSpPr>
                <a:grpSpLocks/>
              </p:cNvGrpSpPr>
              <p:nvPr/>
            </p:nvGrpSpPr>
            <p:grpSpPr bwMode="auto">
              <a:xfrm>
                <a:off x="0" y="989"/>
                <a:ext cx="1727" cy="499"/>
                <a:chOff x="0" y="989"/>
                <a:chExt cx="1727" cy="499"/>
              </a:xfrm>
            </p:grpSpPr>
            <p:sp>
              <p:nvSpPr>
                <p:cNvPr id="34306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DOMINANCE</a:t>
                  </a:r>
                </a:p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33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08" name="Group 24"/>
              <p:cNvGrpSpPr>
                <a:grpSpLocks/>
              </p:cNvGrpSpPr>
              <p:nvPr/>
            </p:nvGrpSpPr>
            <p:grpSpPr bwMode="auto">
              <a:xfrm>
                <a:off x="1727" y="989"/>
                <a:ext cx="1515" cy="499"/>
                <a:chOff x="1727" y="989"/>
                <a:chExt cx="1515" cy="499"/>
              </a:xfrm>
            </p:grpSpPr>
            <p:sp>
              <p:nvSpPr>
                <p:cNvPr id="3430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short</a:t>
                  </a: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09" name="Group 27"/>
              <p:cNvGrpSpPr>
                <a:grpSpLocks/>
              </p:cNvGrpSpPr>
              <p:nvPr/>
            </p:nvGrpSpPr>
            <p:grpSpPr bwMode="auto">
              <a:xfrm>
                <a:off x="3242" y="989"/>
                <a:ext cx="1998" cy="499"/>
                <a:chOff x="3242" y="989"/>
                <a:chExt cx="1998" cy="499"/>
              </a:xfrm>
            </p:grpSpPr>
            <p:sp>
              <p:nvSpPr>
                <p:cNvPr id="3430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100% Tt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</a:t>
                  </a: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29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0" name="Group 30"/>
              <p:cNvGrpSpPr>
                <a:grpSpLocks/>
              </p:cNvGrpSpPr>
              <p:nvPr/>
            </p:nvGrpSpPr>
            <p:grpSpPr bwMode="auto">
              <a:xfrm>
                <a:off x="0" y="1488"/>
                <a:ext cx="1727" cy="518"/>
                <a:chOff x="0" y="1488"/>
                <a:chExt cx="1727" cy="518"/>
              </a:xfrm>
            </p:grpSpPr>
            <p:sp>
              <p:nvSpPr>
                <p:cNvPr id="343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SEGREGATION</a:t>
                  </a:r>
                </a:p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27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1" name="Group 33"/>
              <p:cNvGrpSpPr>
                <a:grpSpLocks/>
              </p:cNvGrpSpPr>
              <p:nvPr/>
            </p:nvGrpSpPr>
            <p:grpSpPr bwMode="auto">
              <a:xfrm>
                <a:off x="1727" y="1488"/>
                <a:ext cx="1515" cy="518"/>
                <a:chOff x="1727" y="1488"/>
                <a:chExt cx="1515" cy="518"/>
              </a:xfrm>
            </p:grpSpPr>
            <p:sp>
              <p:nvSpPr>
                <p:cNvPr id="3430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tall</a:t>
                  </a:r>
                </a:p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2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2" name="Group 36"/>
              <p:cNvGrpSpPr>
                <a:grpSpLocks/>
              </p:cNvGrpSpPr>
              <p:nvPr/>
            </p:nvGrpSpPr>
            <p:grpSpPr bwMode="auto">
              <a:xfrm>
                <a:off x="3242" y="1488"/>
                <a:ext cx="1998" cy="518"/>
                <a:chOff x="3242" y="1488"/>
                <a:chExt cx="1998" cy="518"/>
              </a:xfrm>
            </p:grpSpPr>
            <p:sp>
              <p:nvSpPr>
                <p:cNvPr id="343077" name="Rectangle 37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75% tall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25% short</a:t>
                  </a:r>
                </a:p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23" name="Rectangle 38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3" name="Group 39"/>
              <p:cNvGrpSpPr>
                <a:grpSpLocks/>
              </p:cNvGrpSpPr>
              <p:nvPr/>
            </p:nvGrpSpPr>
            <p:grpSpPr bwMode="auto">
              <a:xfrm>
                <a:off x="0" y="2006"/>
                <a:ext cx="1727" cy="748"/>
                <a:chOff x="0" y="2006"/>
                <a:chExt cx="1727" cy="748"/>
              </a:xfrm>
            </p:grpSpPr>
            <p:sp>
              <p:nvSpPr>
                <p:cNvPr id="34308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INDEPENDENT ASSORTMENT</a:t>
                  </a:r>
                </a:p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2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4" name="Group 42"/>
              <p:cNvGrpSpPr>
                <a:grpSpLocks/>
              </p:cNvGrpSpPr>
              <p:nvPr/>
            </p:nvGrpSpPr>
            <p:grpSpPr bwMode="auto">
              <a:xfrm>
                <a:off x="1727" y="2006"/>
                <a:ext cx="1515" cy="748"/>
                <a:chOff x="1727" y="2006"/>
                <a:chExt cx="1515" cy="748"/>
              </a:xfrm>
            </p:grpSpPr>
            <p:sp>
              <p:nvSpPr>
                <p:cNvPr id="3430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RrGg x RrGg</a:t>
                  </a: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 x </a:t>
                  </a:r>
                  <a:b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</a:t>
                  </a: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19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7715" name="Group 45"/>
              <p:cNvGrpSpPr>
                <a:grpSpLocks/>
              </p:cNvGrpSpPr>
              <p:nvPr/>
            </p:nvGrpSpPr>
            <p:grpSpPr bwMode="auto">
              <a:xfrm>
                <a:off x="3242" y="2006"/>
                <a:ext cx="1998" cy="748"/>
                <a:chOff x="3242" y="2006"/>
                <a:chExt cx="1998" cy="748"/>
              </a:xfrm>
            </p:grpSpPr>
            <p:sp>
              <p:nvSpPr>
                <p:cNvPr id="3430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9/16 round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round seeds &amp; yellow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wrinkled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1/16 wrinkled seeds &amp; yellow pods</a:t>
                  </a: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157717" name="Rectangle 47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ts val="600"/>
                    </a:spcBef>
                    <a:buClr>
                      <a:schemeClr val="tx2"/>
                    </a:buClr>
                    <a:buSzPct val="73000"/>
                    <a:buFont typeface="Wingdings 2" panose="05020102010507070707" pitchFamily="18" charset="2"/>
                    <a:buChar char=""/>
                    <a:defRPr sz="2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"/>
                    <a:defRPr sz="23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ts val="400"/>
                    </a:spcBef>
                    <a:buClr>
                      <a:srgbClr val="F9B639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9B639"/>
                    </a:buClr>
                    <a:buSzPct val="80000"/>
                    <a:buFont typeface="Wingdings 2" panose="05020102010507070707" pitchFamily="18" charset="2"/>
                    <a:buChar char=""/>
                    <a:defRPr sz="2000">
                      <a:solidFill>
                        <a:srgbClr val="6C6C6C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ts val="400"/>
                    </a:spcBef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F9B639"/>
                    </a:buClr>
                    <a:buSzPct val="70000"/>
                    <a:buFont typeface="Wingdings" panose="05000000000000000000" pitchFamily="2" charset="2"/>
                    <a:buChar char="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80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7703" name="Rectangle 48"/>
            <p:cNvSpPr>
              <a:spLocks noChangeArrowheads="1"/>
            </p:cNvSpPr>
            <p:nvPr/>
          </p:nvSpPr>
          <p:spPr bwMode="auto">
            <a:xfrm>
              <a:off x="-3" y="573"/>
              <a:ext cx="5246" cy="218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58373" name="Footer Placeholder 49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44486E-E83E-4AD1-9B0F-45D507F70E64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458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  <a:b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b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pic>
        <p:nvPicPr>
          <p:cNvPr id="339971" name="pink_snapdrag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9971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E7D37D-01FF-423F-AED6-7C7CDC2E53CB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 hybrids </a:t>
            </a:r>
            <a:r>
              <a:rPr lang="en-US" sz="3200" smtClean="0"/>
              <a:t>have an appearance somewhat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between</a:t>
            </a:r>
            <a:r>
              <a:rPr lang="en-US" sz="3200" smtClean="0"/>
              <a:t> the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phenotypes </a:t>
            </a:r>
            <a:r>
              <a:rPr lang="en-US" sz="3200" smtClean="0"/>
              <a:t>of the two parental varieties.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smtClean="0"/>
              <a:t> 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snapdragons (flower)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</a:rPr>
              <a:t>red (RR)  </a:t>
            </a:r>
            <a:r>
              <a:rPr lang="en-US" sz="3200" b="1" smtClean="0"/>
              <a:t>x  white (rr)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		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 = red flower</a:t>
            </a:r>
            <a:endParaRPr lang="en-US" sz="3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		</a:t>
            </a:r>
            <a:r>
              <a:rPr lang="en-US" sz="3200" b="1" smtClean="0">
                <a:solidFill>
                  <a:schemeClr val="bg2"/>
                </a:solidFill>
              </a:rPr>
              <a:t>rr = white flower</a:t>
            </a: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4724400"/>
            <a:ext cx="401638" cy="1444625"/>
            <a:chOff x="3168" y="2976"/>
            <a:chExt cx="253" cy="910"/>
          </a:xfrm>
        </p:grpSpPr>
        <p:sp>
          <p:nvSpPr>
            <p:cNvPr id="161806" name="Rectangle 5"/>
            <p:cNvSpPr>
              <a:spLocks noChangeArrowheads="1"/>
            </p:cNvSpPr>
            <p:nvPr/>
          </p:nvSpPr>
          <p:spPr bwMode="auto">
            <a:xfrm>
              <a:off x="3168" y="2976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hlink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161807" name="Rectangle 6"/>
            <p:cNvSpPr>
              <a:spLocks noChangeArrowheads="1"/>
            </p:cNvSpPr>
            <p:nvPr/>
          </p:nvSpPr>
          <p:spPr bwMode="auto">
            <a:xfrm>
              <a:off x="3168" y="3600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hlink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10000"/>
            <a:ext cx="1443038" cy="819150"/>
            <a:chOff x="3687" y="2439"/>
            <a:chExt cx="909" cy="516"/>
          </a:xfrm>
        </p:grpSpPr>
        <p:sp>
          <p:nvSpPr>
            <p:cNvPr id="161804" name="Rectangle 8"/>
            <p:cNvSpPr>
              <a:spLocks noChangeArrowheads="1"/>
            </p:cNvSpPr>
            <p:nvPr/>
          </p:nvSpPr>
          <p:spPr bwMode="auto">
            <a:xfrm>
              <a:off x="3687" y="2439"/>
              <a:ext cx="18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Arial" panose="020B0604020202020204" pitchFamily="34" charset="0"/>
                </a:rPr>
                <a:t>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805" name="Rectangle 9"/>
            <p:cNvSpPr>
              <a:spLocks noChangeArrowheads="1"/>
            </p:cNvSpPr>
            <p:nvPr/>
          </p:nvSpPr>
          <p:spPr bwMode="auto">
            <a:xfrm>
              <a:off x="4407" y="2439"/>
              <a:ext cx="18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latin typeface="Arial" panose="020B0604020202020204" pitchFamily="34" charset="0"/>
                </a:rPr>
                <a:t>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10200" y="4191000"/>
            <a:ext cx="2438400" cy="2286000"/>
            <a:chOff x="3408" y="2688"/>
            <a:chExt cx="1536" cy="1440"/>
          </a:xfrm>
        </p:grpSpPr>
        <p:sp>
          <p:nvSpPr>
            <p:cNvPr id="161801" name="Line 11"/>
            <p:cNvSpPr>
              <a:spLocks noChangeShapeType="1"/>
            </p:cNvSpPr>
            <p:nvPr/>
          </p:nvSpPr>
          <p:spPr bwMode="auto">
            <a:xfrm flipV="1">
              <a:off x="417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Line 12"/>
            <p:cNvSpPr>
              <a:spLocks noChangeShapeType="1"/>
            </p:cNvSpPr>
            <p:nvPr/>
          </p:nvSpPr>
          <p:spPr bwMode="auto">
            <a:xfrm flipH="1">
              <a:off x="340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Rectangle 13"/>
            <p:cNvSpPr>
              <a:spLocks noChangeArrowheads="1"/>
            </p:cNvSpPr>
            <p:nvPr/>
          </p:nvSpPr>
          <p:spPr bwMode="auto">
            <a:xfrm>
              <a:off x="340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60424" name="Footer Placeholder 1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27BEE3-7AC8-43FC-8DD6-7E39BDD39E27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6913" y="3719513"/>
            <a:ext cx="1852612" cy="1643062"/>
            <a:chOff x="1239" y="2343"/>
            <a:chExt cx="1167" cy="1035"/>
          </a:xfrm>
        </p:grpSpPr>
        <p:sp>
          <p:nvSpPr>
            <p:cNvPr id="297988" name="Rectangle 4"/>
            <p:cNvSpPr>
              <a:spLocks noChangeArrowheads="1"/>
            </p:cNvSpPr>
            <p:nvPr/>
          </p:nvSpPr>
          <p:spPr bwMode="auto">
            <a:xfrm>
              <a:off x="1239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1239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90" name="Rectangle 6"/>
            <p:cNvSpPr>
              <a:spLocks noChangeArrowheads="1"/>
            </p:cNvSpPr>
            <p:nvPr/>
          </p:nvSpPr>
          <p:spPr bwMode="auto">
            <a:xfrm>
              <a:off x="2007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91" name="Rectangle 7"/>
            <p:cNvSpPr>
              <a:spLocks noChangeArrowheads="1"/>
            </p:cNvSpPr>
            <p:nvPr/>
          </p:nvSpPr>
          <p:spPr bwMode="auto">
            <a:xfrm>
              <a:off x="2007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2819400"/>
            <a:ext cx="2757488" cy="2757488"/>
            <a:chOff x="807" y="1767"/>
            <a:chExt cx="1737" cy="1737"/>
          </a:xfrm>
        </p:grpSpPr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807" y="2391"/>
              <a:ext cx="299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  <a:p>
              <a:pPr>
                <a:defRPr/>
              </a:pPr>
              <a:endPara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97994" name="Rectangle 10"/>
            <p:cNvSpPr>
              <a:spLocks noChangeArrowheads="1"/>
            </p:cNvSpPr>
            <p:nvPr/>
          </p:nvSpPr>
          <p:spPr bwMode="auto">
            <a:xfrm>
              <a:off x="807" y="301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1335" y="1767"/>
              <a:ext cx="1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2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163856" name="Line 13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4"/>
            <p:cNvSpPr>
              <a:spLocks noChangeShapeType="1"/>
            </p:cNvSpPr>
            <p:nvPr/>
          </p:nvSpPr>
          <p:spPr bwMode="auto">
            <a:xfrm flipH="1">
              <a:off x="1008" y="2784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Rectangle 15"/>
            <p:cNvSpPr>
              <a:spLocks noChangeArrowheads="1"/>
            </p:cNvSpPr>
            <p:nvPr/>
          </p:nvSpPr>
          <p:spPr bwMode="auto">
            <a:xfrm>
              <a:off x="1008" y="2064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0" y="3276600"/>
            <a:ext cx="4741863" cy="2649538"/>
            <a:chOff x="2640" y="2064"/>
            <a:chExt cx="2987" cy="1669"/>
          </a:xfrm>
        </p:grpSpPr>
        <p:sp>
          <p:nvSpPr>
            <p:cNvPr id="298001" name="Rectangle 17"/>
            <p:cNvSpPr>
              <a:spLocks noChangeArrowheads="1"/>
            </p:cNvSpPr>
            <p:nvPr/>
          </p:nvSpPr>
          <p:spPr bwMode="auto">
            <a:xfrm>
              <a:off x="3111" y="3063"/>
              <a:ext cx="251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All Rr =</a:t>
              </a: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pink</a:t>
              </a:r>
            </a:p>
            <a:p>
              <a:pPr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(heterozygous pink)</a:t>
              </a:r>
            </a:p>
          </p:txBody>
        </p:sp>
        <p:sp>
          <p:nvSpPr>
            <p:cNvPr id="298002" name="Rectangle 18"/>
            <p:cNvSpPr>
              <a:spLocks noChangeArrowheads="1"/>
            </p:cNvSpPr>
            <p:nvPr/>
          </p:nvSpPr>
          <p:spPr bwMode="auto">
            <a:xfrm>
              <a:off x="3111" y="2247"/>
              <a:ext cx="176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produces the</a:t>
              </a:r>
            </a:p>
            <a:p>
              <a:pPr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generation</a:t>
              </a:r>
            </a:p>
          </p:txBody>
        </p:sp>
        <p:sp>
          <p:nvSpPr>
            <p:cNvPr id="163851" name="AutoShape 19"/>
            <p:cNvSpPr>
              <a:spLocks/>
            </p:cNvSpPr>
            <p:nvPr/>
          </p:nvSpPr>
          <p:spPr bwMode="auto">
            <a:xfrm>
              <a:off x="2640" y="2064"/>
              <a:ext cx="336" cy="1440"/>
            </a:xfrm>
            <a:prstGeom prst="rightBrace">
              <a:avLst>
                <a:gd name="adj1" fmla="val 3571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2133600" y="2743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1448" name="Footer Placeholder 2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040"/>
            <a:ext cx="7772400" cy="8229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Meiosis I (four phases)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Cell division </a:t>
            </a:r>
            <a:r>
              <a:rPr lang="en-US" sz="3600" dirty="0" smtClean="0"/>
              <a:t>that reduces the 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number </a:t>
            </a:r>
            <a:r>
              <a:rPr lang="en-US" sz="3600" dirty="0" smtClean="0"/>
              <a:t>by 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one-half.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Four phases</a:t>
            </a:r>
            <a:r>
              <a:rPr lang="en-US" sz="36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	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b.	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c.	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d.	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74DC0A-9F3F-41D0-AFD1-9E50FFB38B88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19461" name="Picture 2" descr="http://www.uic.edu/classes/bios/bios100/lecturesf04am/prophase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247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102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Prophase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AF7A2D-A2F6-4A75-8599-536C048948F3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pic>
        <p:nvPicPr>
          <p:cNvPr id="337923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D010ED-9FB2-4D7B-BA1D-B515837C89F7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7630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alleles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expressed (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alleles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individuals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blood 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type A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type B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type AB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3200" b="1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4.	type O	=  ii</a:t>
            </a:r>
          </a:p>
        </p:txBody>
      </p:sp>
      <p:sp>
        <p:nvSpPr>
          <p:cNvPr id="6349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274BA-F08D-4483-82BE-A980F8B94F0C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 Problem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828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3200" b="1" smtClean="0">
                <a:solidFill>
                  <a:schemeClr val="hlink"/>
                </a:solidFill>
              </a:rPr>
              <a:t>Example:	</a:t>
            </a:r>
            <a:r>
              <a:rPr lang="en-US" altLang="en-US" sz="3200" b="1" smtClean="0">
                <a:solidFill>
                  <a:srgbClr val="724C26"/>
                </a:solidFill>
              </a:rPr>
              <a:t>homozygous male Type B (I</a:t>
            </a:r>
            <a:r>
              <a:rPr lang="en-US" alt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altLang="en-US" sz="3200" b="1" smtClean="0">
                <a:solidFill>
                  <a:srgbClr val="724C26"/>
                </a:solidFill>
              </a:rPr>
              <a:t>I</a:t>
            </a:r>
            <a:r>
              <a:rPr lang="en-US" alt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altLang="en-US" sz="3200" b="1" smtClean="0">
                <a:solidFill>
                  <a:srgbClr val="724C26"/>
                </a:solidFill>
              </a:rPr>
              <a:t>)</a:t>
            </a:r>
          </a:p>
          <a:p>
            <a:pPr eaLnBrk="1" hangingPunct="1"/>
            <a:r>
              <a:rPr lang="en-US" altLang="en-US" sz="3200" b="1" smtClean="0">
                <a:solidFill>
                  <a:srgbClr val="724C26"/>
                </a:solidFill>
              </a:rPr>
              <a:t>						x 					   heterozygous female Type A (I</a:t>
            </a:r>
            <a:r>
              <a:rPr lang="en-US" altLang="en-US" sz="3200" b="1" baseline="30000" smtClean="0">
                <a:solidFill>
                  <a:srgbClr val="724C26"/>
                </a:solidFill>
              </a:rPr>
              <a:t>A</a:t>
            </a:r>
            <a:r>
              <a:rPr lang="en-US" altLang="en-US" sz="3200" b="1" smtClean="0">
                <a:solidFill>
                  <a:srgbClr val="724C26"/>
                </a:solidFill>
              </a:rPr>
              <a:t>i)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4572000"/>
            <a:ext cx="1846263" cy="1658938"/>
            <a:chOff x="2823" y="2986"/>
            <a:chExt cx="1163" cy="1045"/>
          </a:xfrm>
        </p:grpSpPr>
        <p:sp>
          <p:nvSpPr>
            <p:cNvPr id="170003" name="Rectangle 5"/>
            <p:cNvSpPr>
              <a:spLocks noChangeArrowheads="1"/>
            </p:cNvSpPr>
            <p:nvPr/>
          </p:nvSpPr>
          <p:spPr bwMode="auto">
            <a:xfrm>
              <a:off x="2823" y="2986"/>
              <a:ext cx="56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0004" name="Rectangle 6"/>
            <p:cNvSpPr>
              <a:spLocks noChangeArrowheads="1"/>
            </p:cNvSpPr>
            <p:nvPr/>
          </p:nvSpPr>
          <p:spPr bwMode="auto">
            <a:xfrm>
              <a:off x="3543" y="2986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0005" name="Rectangle 7"/>
            <p:cNvSpPr>
              <a:spLocks noChangeArrowheads="1"/>
            </p:cNvSpPr>
            <p:nvPr/>
          </p:nvSpPr>
          <p:spPr bwMode="auto">
            <a:xfrm>
              <a:off x="2871" y="3706"/>
              <a:ext cx="56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0006" name="Rectangle 8"/>
            <p:cNvSpPr>
              <a:spLocks noChangeArrowheads="1"/>
            </p:cNvSpPr>
            <p:nvPr/>
          </p:nvSpPr>
          <p:spPr bwMode="auto">
            <a:xfrm>
              <a:off x="3591" y="3706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4800600"/>
            <a:ext cx="1873250" cy="973138"/>
            <a:chOff x="4311" y="3034"/>
            <a:chExt cx="1180" cy="613"/>
          </a:xfrm>
        </p:grpSpPr>
        <p:sp>
          <p:nvSpPr>
            <p:cNvPr id="170001" name="Rectangle 10"/>
            <p:cNvSpPr>
              <a:spLocks noChangeArrowheads="1"/>
            </p:cNvSpPr>
            <p:nvPr/>
          </p:nvSpPr>
          <p:spPr bwMode="auto">
            <a:xfrm>
              <a:off x="4311" y="3034"/>
              <a:ext cx="118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1/2 = 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0002" name="Rectangle 11"/>
            <p:cNvSpPr>
              <a:spLocks noChangeArrowheads="1"/>
            </p:cNvSpPr>
            <p:nvPr/>
          </p:nvSpPr>
          <p:spPr bwMode="auto">
            <a:xfrm>
              <a:off x="4311" y="3322"/>
              <a:ext cx="10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1/2 = 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400" b="1"/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33600" y="3733800"/>
            <a:ext cx="2911475" cy="2727325"/>
            <a:chOff x="2390" y="2410"/>
            <a:chExt cx="1834" cy="1718"/>
          </a:xfrm>
        </p:grpSpPr>
        <p:sp>
          <p:nvSpPr>
            <p:cNvPr id="169993" name="Line 13"/>
            <p:cNvSpPr>
              <a:spLocks noChangeShapeType="1"/>
            </p:cNvSpPr>
            <p:nvPr/>
          </p:nvSpPr>
          <p:spPr bwMode="auto">
            <a:xfrm flipH="1">
              <a:off x="268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4" name="Rectangle 14"/>
            <p:cNvSpPr>
              <a:spLocks noChangeArrowheads="1"/>
            </p:cNvSpPr>
            <p:nvPr/>
          </p:nvSpPr>
          <p:spPr bwMode="auto">
            <a:xfrm>
              <a:off x="2391" y="3034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69995" name="Rectangle 15"/>
            <p:cNvSpPr>
              <a:spLocks noChangeArrowheads="1"/>
            </p:cNvSpPr>
            <p:nvPr/>
          </p:nvSpPr>
          <p:spPr bwMode="auto">
            <a:xfrm>
              <a:off x="2390" y="368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  <p:sp>
          <p:nvSpPr>
            <p:cNvPr id="169996" name="Rectangle 16"/>
            <p:cNvSpPr>
              <a:spLocks noChangeArrowheads="1"/>
            </p:cNvSpPr>
            <p:nvPr/>
          </p:nvSpPr>
          <p:spPr bwMode="auto">
            <a:xfrm>
              <a:off x="2919" y="2410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</a:p>
          </p:txBody>
        </p:sp>
        <p:sp>
          <p:nvSpPr>
            <p:cNvPr id="169997" name="Rectangle 17"/>
            <p:cNvSpPr>
              <a:spLocks noChangeArrowheads="1"/>
            </p:cNvSpPr>
            <p:nvPr/>
          </p:nvSpPr>
          <p:spPr bwMode="auto">
            <a:xfrm>
              <a:off x="3639" y="2410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169998" name="Rectangle 18"/>
            <p:cNvSpPr>
              <a:spLocks noChangeArrowheads="1"/>
            </p:cNvSpPr>
            <p:nvPr/>
          </p:nvSpPr>
          <p:spPr bwMode="auto">
            <a:xfrm>
              <a:off x="2439" y="3706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69999" name="Line 19"/>
            <p:cNvSpPr>
              <a:spLocks noChangeShapeType="1"/>
            </p:cNvSpPr>
            <p:nvPr/>
          </p:nvSpPr>
          <p:spPr bwMode="auto">
            <a:xfrm flipV="1">
              <a:off x="345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0" name="Rectangle 20"/>
            <p:cNvSpPr>
              <a:spLocks noChangeArrowheads="1"/>
            </p:cNvSpPr>
            <p:nvPr/>
          </p:nvSpPr>
          <p:spPr bwMode="auto">
            <a:xfrm>
              <a:off x="268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64520" name="Footer Placeholder 2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2F3BBE-1489-4107-8D1E-871D0A8023FD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Codominance Problem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1447800"/>
            <a:ext cx="8610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Example:</a:t>
            </a:r>
            <a:r>
              <a:rPr lang="en-US" sz="3600" b="1">
                <a:latin typeface="Comic Sans MS" pitchFamily="66" charset="0"/>
              </a:rPr>
              <a:t>  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male Type O (ii)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         x 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female type AB (I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A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B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33713" y="4130675"/>
            <a:ext cx="1846262" cy="1658938"/>
            <a:chOff x="1911" y="2602"/>
            <a:chExt cx="1163" cy="1045"/>
          </a:xfrm>
        </p:grpSpPr>
        <p:sp>
          <p:nvSpPr>
            <p:cNvPr id="172052" name="Rectangle 5"/>
            <p:cNvSpPr>
              <a:spLocks noChangeArrowheads="1"/>
            </p:cNvSpPr>
            <p:nvPr/>
          </p:nvSpPr>
          <p:spPr bwMode="auto">
            <a:xfrm>
              <a:off x="1911" y="2602"/>
              <a:ext cx="4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2053" name="Rectangle 6"/>
            <p:cNvSpPr>
              <a:spLocks noChangeArrowheads="1"/>
            </p:cNvSpPr>
            <p:nvPr/>
          </p:nvSpPr>
          <p:spPr bwMode="auto">
            <a:xfrm>
              <a:off x="2631" y="2602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2054" name="Rectangle 7"/>
            <p:cNvSpPr>
              <a:spLocks noChangeArrowheads="1"/>
            </p:cNvSpPr>
            <p:nvPr/>
          </p:nvSpPr>
          <p:spPr bwMode="auto">
            <a:xfrm>
              <a:off x="1959" y="3322"/>
              <a:ext cx="4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2055" name="Rectangle 8"/>
            <p:cNvSpPr>
              <a:spLocks noChangeArrowheads="1"/>
            </p:cNvSpPr>
            <p:nvPr/>
          </p:nvSpPr>
          <p:spPr bwMode="auto">
            <a:xfrm>
              <a:off x="2679" y="3322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4267200"/>
            <a:ext cx="1735138" cy="973138"/>
            <a:chOff x="3399" y="2650"/>
            <a:chExt cx="1093" cy="613"/>
          </a:xfrm>
        </p:grpSpPr>
        <p:sp>
          <p:nvSpPr>
            <p:cNvPr id="172050" name="Rectangle 10"/>
            <p:cNvSpPr>
              <a:spLocks noChangeArrowheads="1"/>
            </p:cNvSpPr>
            <p:nvPr/>
          </p:nvSpPr>
          <p:spPr bwMode="auto">
            <a:xfrm>
              <a:off x="3399" y="2650"/>
              <a:ext cx="10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1/2 = 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2051" name="Rectangle 11"/>
            <p:cNvSpPr>
              <a:spLocks noChangeArrowheads="1"/>
            </p:cNvSpPr>
            <p:nvPr/>
          </p:nvSpPr>
          <p:spPr bwMode="auto">
            <a:xfrm>
              <a:off x="3399" y="2938"/>
              <a:ext cx="10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1/2 = 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400" b="1"/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46325" y="3216275"/>
            <a:ext cx="2509838" cy="2573338"/>
            <a:chOff x="1478" y="2026"/>
            <a:chExt cx="1581" cy="1621"/>
          </a:xfrm>
        </p:grpSpPr>
        <p:sp>
          <p:nvSpPr>
            <p:cNvPr id="172045" name="Rectangle 13"/>
            <p:cNvSpPr>
              <a:spLocks noChangeArrowheads="1"/>
            </p:cNvSpPr>
            <p:nvPr/>
          </p:nvSpPr>
          <p:spPr bwMode="auto">
            <a:xfrm>
              <a:off x="1527" y="2650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172046" name="Rectangle 14"/>
            <p:cNvSpPr>
              <a:spLocks noChangeArrowheads="1"/>
            </p:cNvSpPr>
            <p:nvPr/>
          </p:nvSpPr>
          <p:spPr bwMode="auto">
            <a:xfrm>
              <a:off x="1478" y="330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  <p:sp>
          <p:nvSpPr>
            <p:cNvPr id="172047" name="Rectangle 15"/>
            <p:cNvSpPr>
              <a:spLocks noChangeArrowheads="1"/>
            </p:cNvSpPr>
            <p:nvPr/>
          </p:nvSpPr>
          <p:spPr bwMode="auto">
            <a:xfrm>
              <a:off x="2007" y="2026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</a:p>
          </p:txBody>
        </p:sp>
        <p:sp>
          <p:nvSpPr>
            <p:cNvPr id="172048" name="Rectangle 16"/>
            <p:cNvSpPr>
              <a:spLocks noChangeArrowheads="1"/>
            </p:cNvSpPr>
            <p:nvPr/>
          </p:nvSpPr>
          <p:spPr bwMode="auto">
            <a:xfrm>
              <a:off x="2727" y="2026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2049" name="Rectangle 17"/>
            <p:cNvSpPr>
              <a:spLocks noChangeArrowheads="1"/>
            </p:cNvSpPr>
            <p:nvPr/>
          </p:nvSpPr>
          <p:spPr bwMode="auto">
            <a:xfrm>
              <a:off x="1527" y="3322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43200" y="3886200"/>
            <a:ext cx="2438400" cy="2286000"/>
            <a:chOff x="1728" y="2448"/>
            <a:chExt cx="1536" cy="1440"/>
          </a:xfrm>
        </p:grpSpPr>
        <p:sp>
          <p:nvSpPr>
            <p:cNvPr id="172042" name="Line 19"/>
            <p:cNvSpPr>
              <a:spLocks noChangeShapeType="1"/>
            </p:cNvSpPr>
            <p:nvPr/>
          </p:nvSpPr>
          <p:spPr bwMode="auto">
            <a:xfrm flipV="1">
              <a:off x="2496" y="244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3" name="Line 20"/>
            <p:cNvSpPr>
              <a:spLocks noChangeShapeType="1"/>
            </p:cNvSpPr>
            <p:nvPr/>
          </p:nvSpPr>
          <p:spPr bwMode="auto">
            <a:xfrm flipH="1">
              <a:off x="1728" y="316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4" name="Rectangle 21"/>
            <p:cNvSpPr>
              <a:spLocks noChangeArrowheads="1"/>
            </p:cNvSpPr>
            <p:nvPr/>
          </p:nvSpPr>
          <p:spPr bwMode="auto">
            <a:xfrm>
              <a:off x="1728" y="244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65545" name="Footer Placeholder 2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7B2698-0C0F-425A-9B17-E562BECE8A11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419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a boy has a blood type O and 		his sister has blood type AB, 		</a:t>
            </a:r>
            <a:r>
              <a:rPr lang="en-US" sz="36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genotypes and 		phenotypes of their parents?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b="1" smtClean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boy - 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O (ii)  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  girl - 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AB (I</a:t>
            </a:r>
            <a:r>
              <a:rPr lang="en-US" sz="36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6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4DFFAF-58AB-40C7-A5E9-B5148532FC58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9906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4913" y="4130675"/>
            <a:ext cx="1676400" cy="1658938"/>
            <a:chOff x="759" y="2602"/>
            <a:chExt cx="1056" cy="1045"/>
          </a:xfrm>
        </p:grpSpPr>
        <p:sp>
          <p:nvSpPr>
            <p:cNvPr id="176145" name="Rectangle 5"/>
            <p:cNvSpPr>
              <a:spLocks noChangeArrowheads="1"/>
            </p:cNvSpPr>
            <p:nvPr/>
          </p:nvSpPr>
          <p:spPr bwMode="auto">
            <a:xfrm>
              <a:off x="759" y="2602"/>
              <a:ext cx="56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6146" name="Rectangle 6"/>
            <p:cNvSpPr>
              <a:spLocks noChangeArrowheads="1"/>
            </p:cNvSpPr>
            <p:nvPr/>
          </p:nvSpPr>
          <p:spPr bwMode="auto">
            <a:xfrm>
              <a:off x="1575" y="3322"/>
              <a:ext cx="24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ii</a:t>
              </a:r>
            </a:p>
          </p:txBody>
        </p:sp>
      </p:grp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886200" y="4191000"/>
            <a:ext cx="4270375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Parents:</a:t>
            </a: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genotypes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   =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sz="2800" b="1" baseline="30000">
                <a:solidFill>
                  <a:srgbClr val="BC3700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b="1">
                <a:latin typeface="Comic Sans MS" pitchFamily="66" charset="0"/>
              </a:rPr>
              <a:t> and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sz="2800" b="1" baseline="30000">
                <a:solidFill>
                  <a:srgbClr val="BC3700"/>
                </a:solidFill>
                <a:latin typeface="Comic Sans MS" pitchFamily="66" charset="0"/>
              </a:rPr>
              <a:t>B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endParaRPr lang="en-US" sz="28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phenotypes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 = 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A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B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3200400"/>
            <a:ext cx="2911475" cy="2879725"/>
            <a:chOff x="326" y="2026"/>
            <a:chExt cx="1834" cy="1814"/>
          </a:xfrm>
        </p:grpSpPr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>
              <a:off x="375" y="2650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B</a:t>
              </a:r>
            </a:p>
          </p:txBody>
        </p:sp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>
              <a:off x="326" y="330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  <p:sp>
          <p:nvSpPr>
            <p:cNvPr id="176139" name="Rectangle 11"/>
            <p:cNvSpPr>
              <a:spLocks noChangeArrowheads="1"/>
            </p:cNvSpPr>
            <p:nvPr/>
          </p:nvSpPr>
          <p:spPr bwMode="auto">
            <a:xfrm>
              <a:off x="855" y="2026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  <a:r>
                <a:rPr lang="en-US" altLang="en-US" sz="2800" b="1" baseline="30000">
                  <a:solidFill>
                    <a:srgbClr val="BC3700"/>
                  </a:solidFill>
                </a:rPr>
                <a:t>A</a:t>
              </a:r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1575" y="2026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375" y="3322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 flipV="1">
              <a:off x="1392" y="2400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 flipH="1">
              <a:off x="624" y="3120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4" name="Rectangle 16"/>
            <p:cNvSpPr>
              <a:spLocks noChangeArrowheads="1"/>
            </p:cNvSpPr>
            <p:nvPr/>
          </p:nvSpPr>
          <p:spPr bwMode="auto">
            <a:xfrm>
              <a:off x="624" y="2400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0">
                <a:latin typeface="Arial" panose="020B0604020202020204" pitchFamily="34" charset="0"/>
              </a:endParaRPr>
            </a:p>
          </p:txBody>
        </p:sp>
      </p:grpSp>
      <p:sp>
        <p:nvSpPr>
          <p:cNvPr id="67592" name="Footer Placeholder 18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3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  <p:bldP spid="303111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91E4BE-7F66-4C3C-BA04-9FE37CFF5B3F}" type="slidenum">
              <a:rPr lang="en-US" altLang="en-US" sz="900">
                <a:solidFill>
                  <a:schemeClr val="bg1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9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Practice Problems</a:t>
            </a:r>
          </a:p>
        </p:txBody>
      </p:sp>
      <p:pic>
        <p:nvPicPr>
          <p:cNvPr id="178180" name="Picture 8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6798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bg1"/>
                </a:solidFill>
                <a:latin typeface="Eras Bold ITC" panose="020B0907030504020204" pitchFamily="34" charset="0"/>
              </a:rPr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391400" cy="54657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Longest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complex phase (90%).</a:t>
            </a:r>
            <a:endParaRPr lang="en-US" sz="3600" b="1" dirty="0" smtClean="0">
              <a:solidFill>
                <a:srgbClr val="B5006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3600" b="1" dirty="0" smtClean="0"/>
              <a:t> condense.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spc="-15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Synapsis</a:t>
            </a:r>
            <a:r>
              <a:rPr lang="en-US" sz="3600" b="1" spc="-150" dirty="0" smtClean="0"/>
              <a:t> occurs - </a:t>
            </a:r>
            <a:r>
              <a:rPr lang="en-US" sz="3600" b="1" spc="-15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spc="-150" dirty="0" smtClean="0"/>
              <a:t>come together</a:t>
            </a:r>
            <a:br>
              <a:rPr lang="en-US" sz="3600" b="1" spc="-150" dirty="0" smtClean="0"/>
            </a:br>
            <a:r>
              <a:rPr lang="en-US" sz="3600" b="1" spc="-150" dirty="0" smtClean="0"/>
              <a:t>to form a </a:t>
            </a:r>
            <a:r>
              <a:rPr lang="en-US" sz="3600" b="1" spc="-150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tetrad</a:t>
            </a:r>
            <a:r>
              <a:rPr lang="en-US" sz="36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Tetrad</a:t>
            </a:r>
            <a:r>
              <a:rPr lang="en-US" sz="3600" b="1" dirty="0" smtClean="0"/>
              <a:t> is </a:t>
            </a:r>
            <a:r>
              <a:rPr lang="en-US" sz="3600" b="1" dirty="0" smtClean="0">
                <a:solidFill>
                  <a:srgbClr val="A2005D"/>
                </a:solidFill>
                <a:effectLst>
                  <a:outerShdw blurRad="50800" dist="38100" algn="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</a:rPr>
              <a:t>two</a:t>
            </a:r>
            <a:r>
              <a:rPr lang="en-US" sz="3600" b="1" dirty="0" smtClean="0">
                <a:solidFill>
                  <a:srgbClr val="A2005D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chromosomes</a:t>
            </a:r>
            <a:br>
              <a:rPr lang="en-US" sz="3600" b="1" dirty="0" smtClean="0">
                <a:solidFill>
                  <a:srgbClr val="A2005D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en-US" sz="3600" b="1" dirty="0" smtClean="0"/>
              <a:t>or </a:t>
            </a:r>
            <a:r>
              <a:rPr lang="en-US" sz="3600" b="1" dirty="0" smtClean="0">
                <a:solidFill>
                  <a:srgbClr val="B5006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four chromatids </a:t>
            </a:r>
            <a:r>
              <a:rPr lang="en-US" sz="3600" b="1" dirty="0" smtClean="0"/>
              <a:t>(sister and non-sister chromatids).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088C1A-1236-41E5-9B75-EBD9C957D56F}" type="slidenum">
              <a:rPr lang="en-US" altLang="en-US" sz="11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chemeClr val="tx2"/>
              </a:solidFill>
            </a:endParaRPr>
          </a:p>
        </p:txBody>
      </p:sp>
      <p:pic>
        <p:nvPicPr>
          <p:cNvPr id="64514" name="Picture 2" descr="http://t3.gstatic.com/images?q=tbn:aq0vA0YnPK8-JM:http://www.dkimages.com/discover/previews/916/9001146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524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419600" y="4038600"/>
            <a:ext cx="2590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112349</TotalTime>
  <Pages>37</Pages>
  <Words>2003</Words>
  <Application>Microsoft Office PowerPoint</Application>
  <PresentationFormat>On-screen Show (4:3)</PresentationFormat>
  <Paragraphs>714</Paragraphs>
  <Slides>86</Slides>
  <Notes>83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Arial</vt:lpstr>
      <vt:lpstr>Comic Sans MS</vt:lpstr>
      <vt:lpstr>Wingdings 2</vt:lpstr>
      <vt:lpstr>Wingdings</vt:lpstr>
      <vt:lpstr>Times New Roman</vt:lpstr>
      <vt:lpstr>Eras Bold ITC</vt:lpstr>
      <vt:lpstr>Verdana</vt:lpstr>
      <vt:lpstr>Antique Olive</vt:lpstr>
      <vt:lpstr>Bookman Old Style</vt:lpstr>
      <vt:lpstr>Opulent</vt:lpstr>
      <vt:lpstr>MEIOSIS</vt:lpstr>
      <vt:lpstr>Bell Work 11/16 </vt:lpstr>
      <vt:lpstr>Meiosis</vt:lpstr>
      <vt:lpstr>Meiosis</vt:lpstr>
      <vt:lpstr>Meiosis</vt:lpstr>
      <vt:lpstr>Interphase I</vt:lpstr>
      <vt:lpstr>Interphase I</vt:lpstr>
      <vt:lpstr>Meiosis I (four phases)</vt:lpstr>
      <vt:lpstr>Prophase I</vt:lpstr>
      <vt:lpstr>Prophase I - Synapsis</vt:lpstr>
      <vt:lpstr>HOMOLOGS</vt:lpstr>
      <vt:lpstr>Homologous Chromosomes</vt:lpstr>
      <vt:lpstr>Homologous Chromosomes</vt:lpstr>
      <vt:lpstr>Crossing Over</vt:lpstr>
      <vt:lpstr>Genetic Recombination </vt:lpstr>
      <vt:lpstr>Sex Chromosomes</vt:lpstr>
      <vt:lpstr>Prophase I</vt:lpstr>
      <vt:lpstr>Metaphase I</vt:lpstr>
      <vt:lpstr>Metaphase I</vt:lpstr>
      <vt:lpstr>PowerPoint Presentation</vt:lpstr>
      <vt:lpstr>Question:</vt:lpstr>
      <vt:lpstr>Answer</vt:lpstr>
      <vt:lpstr>Anaphase I</vt:lpstr>
      <vt:lpstr>Telophase I</vt:lpstr>
      <vt:lpstr>Telophase I</vt:lpstr>
      <vt:lpstr>MEIOSIS II</vt:lpstr>
      <vt:lpstr>Meiosis II</vt:lpstr>
      <vt:lpstr>Prophase II</vt:lpstr>
      <vt:lpstr>Metaphase II</vt:lpstr>
      <vt:lpstr>Anaphase II</vt:lpstr>
      <vt:lpstr>Telophase II</vt:lpstr>
      <vt:lpstr>Telophase II</vt:lpstr>
      <vt:lpstr>PowerPoint Presentation</vt:lpstr>
      <vt:lpstr>Question:</vt:lpstr>
      <vt:lpstr>Answer:</vt:lpstr>
      <vt:lpstr>Question:</vt:lpstr>
      <vt:lpstr>Answer:</vt:lpstr>
      <vt:lpstr>Karyotype</vt:lpstr>
      <vt:lpstr>Karyotype</vt:lpstr>
      <vt:lpstr>Karyotype</vt:lpstr>
      <vt:lpstr>Fertilization</vt:lpstr>
      <vt:lpstr>Question:</vt:lpstr>
      <vt:lpstr>Answer:</vt:lpstr>
      <vt:lpstr>Mendelelian Genetics</vt:lpstr>
      <vt:lpstr>PowerPoint Presentation</vt:lpstr>
      <vt:lpstr>Gregor Johann Mendel</vt:lpstr>
      <vt:lpstr>Gregor Johann Mendel</vt:lpstr>
      <vt:lpstr>Particulate Inheritance</vt:lpstr>
      <vt:lpstr>Genetic Terminology</vt:lpstr>
      <vt:lpstr>Types of Genetic Crosses</vt:lpstr>
      <vt:lpstr>Punnett Square</vt:lpstr>
      <vt:lpstr>PowerPoint Presentation</vt:lpstr>
      <vt:lpstr>Designer “Genes”</vt:lpstr>
      <vt:lpstr>More Terminology</vt:lpstr>
      <vt:lpstr>Genotype &amp; Phenotype in Flowers</vt:lpstr>
      <vt:lpstr>Genotypes</vt:lpstr>
      <vt:lpstr>Genes and Environment Determine Characteristics </vt:lpstr>
      <vt:lpstr>Mendel’s Pea Plant Experiments</vt:lpstr>
      <vt:lpstr>Generation “Gap”</vt:lpstr>
      <vt:lpstr>Following the Generations</vt:lpstr>
      <vt:lpstr>Monohybrid Crosses</vt:lpstr>
      <vt:lpstr>P1 Monohybrid Cross</vt:lpstr>
      <vt:lpstr>F1 Monohybrid Cross</vt:lpstr>
      <vt:lpstr>F1 Monohybrid Cross Review</vt:lpstr>
      <vt:lpstr>Law of Dominance</vt:lpstr>
      <vt:lpstr>Law of Segregation</vt:lpstr>
      <vt:lpstr>Applying the Law of Segregation</vt:lpstr>
      <vt:lpstr>Law of Independent Assortment  </vt:lpstr>
      <vt:lpstr>Dihybrid Cross</vt:lpstr>
      <vt:lpstr>Question: How many gametes will be produced for the following allele arrangements? </vt:lpstr>
      <vt:lpstr>Answer:</vt:lpstr>
      <vt:lpstr>Dihybrid Cross</vt:lpstr>
      <vt:lpstr>Dihybrid Cross</vt:lpstr>
      <vt:lpstr>Dihybrid Cross</vt:lpstr>
      <vt:lpstr>Dihybrid Cross</vt:lpstr>
      <vt:lpstr>Summary of Mendel’s laws</vt:lpstr>
      <vt:lpstr>Incomplete Dominance and Codominance</vt:lpstr>
      <vt:lpstr>Incomplete Dominance</vt:lpstr>
      <vt:lpstr>Incomplete Dominance</vt:lpstr>
      <vt:lpstr>Incomplete Dominance</vt:lpstr>
      <vt:lpstr>Codominance</vt:lpstr>
      <vt:lpstr>Codominance Problem</vt:lpstr>
      <vt:lpstr>Another Codominance Problem</vt:lpstr>
      <vt:lpstr>Codominance</vt:lpstr>
      <vt:lpstr>Codominance</vt:lpstr>
      <vt:lpstr>Genetic Practice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Cheryl Massengale</dc:creator>
  <cp:lastModifiedBy>Timothy Wanninger</cp:lastModifiedBy>
  <cp:revision>158</cp:revision>
  <cp:lastPrinted>1998-02-05T04:20:52Z</cp:lastPrinted>
  <dcterms:created xsi:type="dcterms:W3CDTF">1997-09-29T21:18:40Z</dcterms:created>
  <dcterms:modified xsi:type="dcterms:W3CDTF">2016-11-17T12:32:38Z</dcterms:modified>
</cp:coreProperties>
</file>